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4" r:id="rId9"/>
    <p:sldId id="265" r:id="rId10"/>
    <p:sldId id="269" r:id="rId11"/>
    <p:sldId id="266" r:id="rId12"/>
    <p:sldId id="267" r:id="rId13"/>
    <p:sldId id="268" r:id="rId14"/>
    <p:sldId id="270"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46"/>
  </p:normalViewPr>
  <p:slideViewPr>
    <p:cSldViewPr snapToGrid="0" snapToObjects="1">
      <p:cViewPr varScale="1">
        <p:scale>
          <a:sx n="64" d="100"/>
          <a:sy n="64" d="100"/>
        </p:scale>
        <p:origin x="5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BA226-A685-1E40-BF7E-C3A1216BCFF7}" type="datetimeFigureOut">
              <a:rPr lang="en-US" smtClean="0"/>
              <a:t>7/3/2021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29C2C-198F-024B-A164-CE5202E70AB3}" type="slidenum">
              <a:rPr lang="en-US" smtClean="0"/>
              <a:t>‹#›</a:t>
            </a:fld>
            <a:endParaRPr lang="en-US"/>
          </a:p>
        </p:txBody>
      </p:sp>
    </p:spTree>
    <p:extLst>
      <p:ext uri="{BB962C8B-B14F-4D97-AF65-F5344CB8AC3E}">
        <p14:creationId xmlns:p14="http://schemas.microsoft.com/office/powerpoint/2010/main" val="104388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367AA1-5F4F-C34E-9AB5-0AF27CF7E3CF}"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66377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67AA1-5F4F-C34E-9AB5-0AF27CF7E3CF}"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150090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67AA1-5F4F-C34E-9AB5-0AF27CF7E3CF}"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137526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67AA1-5F4F-C34E-9AB5-0AF27CF7E3CF}"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202693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67AA1-5F4F-C34E-9AB5-0AF27CF7E3CF}"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114252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67AA1-5F4F-C34E-9AB5-0AF27CF7E3CF}"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181553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367AA1-5F4F-C34E-9AB5-0AF27CF7E3CF}" type="datetimeFigureOut">
              <a:rPr lang="en-US" smtClean="0"/>
              <a:t>7/3/2021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3170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367AA1-5F4F-C34E-9AB5-0AF27CF7E3CF}" type="datetimeFigureOut">
              <a:rPr lang="en-US" smtClean="0"/>
              <a:t>7/3/2021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28098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67AA1-5F4F-C34E-9AB5-0AF27CF7E3CF}" type="datetimeFigureOut">
              <a:rPr lang="en-US" smtClean="0"/>
              <a:t>7/3/2021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14779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367AA1-5F4F-C34E-9AB5-0AF27CF7E3CF}"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157999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367AA1-5F4F-C34E-9AB5-0AF27CF7E3CF}"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7A1A6-2078-8E45-A322-9D9723E40361}" type="slidenum">
              <a:rPr lang="en-US" smtClean="0"/>
              <a:t>‹#›</a:t>
            </a:fld>
            <a:endParaRPr lang="en-US"/>
          </a:p>
        </p:txBody>
      </p:sp>
    </p:spTree>
    <p:extLst>
      <p:ext uri="{BB962C8B-B14F-4D97-AF65-F5344CB8AC3E}">
        <p14:creationId xmlns:p14="http://schemas.microsoft.com/office/powerpoint/2010/main" val="128024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67AA1-5F4F-C34E-9AB5-0AF27CF7E3CF}" type="datetimeFigureOut">
              <a:rPr lang="en-US" smtClean="0"/>
              <a:t>7/3/2021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7A1A6-2078-8E45-A322-9D9723E40361}" type="slidenum">
              <a:rPr lang="en-US" smtClean="0"/>
              <a:t>‹#›</a:t>
            </a:fld>
            <a:endParaRPr lang="en-US"/>
          </a:p>
        </p:txBody>
      </p:sp>
    </p:spTree>
    <p:extLst>
      <p:ext uri="{BB962C8B-B14F-4D97-AF65-F5344CB8AC3E}">
        <p14:creationId xmlns:p14="http://schemas.microsoft.com/office/powerpoint/2010/main" val="202869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7.jpeg"/><Relationship Id="rId7"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image" Target="../media/image22.jpeg"/><Relationship Id="rId4" Type="http://schemas.openxmlformats.org/officeDocument/2006/relationships/image" Target="../media/image14.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542145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Content Placeholder 2">
            <a:extLst>
              <a:ext uri="{FF2B5EF4-FFF2-40B4-BE49-F238E27FC236}">
                <a16:creationId xmlns:a16="http://schemas.microsoft.com/office/drawing/2014/main" id="{3E9BE9CF-6814-423E-9662-A5777301511D}"/>
              </a:ext>
            </a:extLst>
          </p:cNvPr>
          <p:cNvSpPr txBox="1">
            <a:spLocks/>
          </p:cNvSpPr>
          <p:nvPr/>
        </p:nvSpPr>
        <p:spPr bwMode="auto">
          <a:xfrm>
            <a:off x="457200" y="28575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1"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ar-SA" altLang="ar-SA" sz="60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أنظمة التشغيل</a:t>
            </a:r>
            <a:endParaRPr kumimoji="0" lang="en-US" altLang="ar-SA" sz="60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83007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1504" y="1282"/>
            <a:ext cx="12191980" cy="6856718"/>
          </a:xfrm>
          <a:prstGeom prst="rect">
            <a:avLst/>
          </a:prstGeom>
        </p:spPr>
      </p:pic>
      <p:sp>
        <p:nvSpPr>
          <p:cNvPr id="4" name="Title 1">
            <a:extLst>
              <a:ext uri="{FF2B5EF4-FFF2-40B4-BE49-F238E27FC236}">
                <a16:creationId xmlns:a16="http://schemas.microsoft.com/office/drawing/2014/main" id="{B051E363-5ABB-4FF4-8AB4-F8107A137E65}"/>
              </a:ext>
            </a:extLst>
          </p:cNvPr>
          <p:cNvSpPr txBox="1">
            <a:spLocks/>
          </p:cNvSpPr>
          <p:nvPr/>
        </p:nvSpPr>
        <p:spPr bwMode="auto">
          <a:xfrm>
            <a:off x="4353339" y="619952"/>
            <a:ext cx="38464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rPr>
              <a:t>نظام </a:t>
            </a:r>
            <a:r>
              <a:rPr kumimoji="0" lang="en-US" sz="40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rPr>
              <a:t>Symbian</a:t>
            </a:r>
          </a:p>
        </p:txBody>
      </p:sp>
      <p:pic>
        <p:nvPicPr>
          <p:cNvPr id="5" name="Picture 4" descr="symbian-logo.jpg">
            <a:extLst>
              <a:ext uri="{FF2B5EF4-FFF2-40B4-BE49-F238E27FC236}">
                <a16:creationId xmlns:a16="http://schemas.microsoft.com/office/drawing/2014/main" id="{8BA9319E-276E-4BA3-B18B-27888243F3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657" y="1005714"/>
            <a:ext cx="1285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CF846DCF-CF13-4D0F-B3D6-2589BAEC3233}"/>
              </a:ext>
            </a:extLst>
          </p:cNvPr>
          <p:cNvSpPr txBox="1">
            <a:spLocks/>
          </p:cNvSpPr>
          <p:nvPr/>
        </p:nvSpPr>
        <p:spPr bwMode="auto">
          <a:xfrm>
            <a:off x="1749288" y="1857375"/>
            <a:ext cx="919369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0"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rPr>
              <a:t>هو نظام تشغيل تم تصميمه للعمل على أجهزة الجوال المحمولة، ويعتبر أشهر أنظمة التشغيل وأكثرها انتشاراً وتعتمد عليه الكثير من شركات تصنيع الهواتف المحمولة</a:t>
            </a: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ar-SA" sz="2400" b="0"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لغة البرمجة المستخدمة: </a:t>
            </a:r>
            <a:r>
              <a:rPr kumimoji="0" lang="en-US" sz="2400" b="0"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rPr>
              <a:t>Java </a:t>
            </a:r>
            <a:r>
              <a:rPr kumimoji="0" lang="en-US" sz="2400" b="0" i="0" u="none" strike="noStrike" kern="1200" cap="none" spc="0" normalizeH="0" baseline="0" noProof="0" dirty="0" err="1">
                <a:ln>
                  <a:noFill/>
                </a:ln>
                <a:solidFill>
                  <a:schemeClr val="tx1">
                    <a:lumMod val="75000"/>
                    <a:lumOff val="25000"/>
                  </a:schemeClr>
                </a:solidFill>
                <a:effectLst/>
                <a:uLnTx/>
                <a:uFillTx/>
                <a:latin typeface="Tajawal" panose="00000500000000000000" pitchFamily="2" charset="-78"/>
                <a:cs typeface="Tajawal" panose="00000500000000000000" pitchFamily="2" charset="-78"/>
              </a:rPr>
              <a:t>Microedition</a:t>
            </a:r>
            <a:endParaRPr kumimoji="0" lang="ar-SA" sz="2400" b="0"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ar-SA" sz="24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الأجهزة:</a:t>
            </a:r>
          </a:p>
          <a:p>
            <a:pPr marL="342900" marR="0" lvl="0" indent="-34290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rPr>
              <a:t>SONY-ERICSSON       -        NOKIA       -      MOTOROLA</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ar-SA" sz="2400" b="0"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ar-SA" sz="2400" b="0"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ar-SA" sz="24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ar-SA" sz="24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حالة المشروع:</a:t>
            </a:r>
            <a:r>
              <a:rPr kumimoji="0" lang="ar-SA" sz="2400" b="0"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 </a:t>
            </a:r>
            <a:r>
              <a:rPr kumimoji="0" lang="ar-SA" sz="24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rPr>
              <a:t>مكتمل</a:t>
            </a:r>
          </a:p>
        </p:txBody>
      </p:sp>
      <p:grpSp>
        <p:nvGrpSpPr>
          <p:cNvPr id="8" name="مجموعة 7">
            <a:extLst>
              <a:ext uri="{FF2B5EF4-FFF2-40B4-BE49-F238E27FC236}">
                <a16:creationId xmlns:a16="http://schemas.microsoft.com/office/drawing/2014/main" id="{357BA7AD-D8DB-41E2-8E30-E00AD0EBFC1D}"/>
              </a:ext>
            </a:extLst>
          </p:cNvPr>
          <p:cNvGrpSpPr/>
          <p:nvPr/>
        </p:nvGrpSpPr>
        <p:grpSpPr>
          <a:xfrm>
            <a:off x="1627532" y="4500563"/>
            <a:ext cx="6269038" cy="1143000"/>
            <a:chOff x="1428750" y="4500563"/>
            <a:chExt cx="6269038" cy="1143000"/>
          </a:xfrm>
        </p:grpSpPr>
        <p:pic>
          <p:nvPicPr>
            <p:cNvPr id="9" name="Picture 5" descr="N70.jpg">
              <a:extLst>
                <a:ext uri="{FF2B5EF4-FFF2-40B4-BE49-F238E27FC236}">
                  <a16:creationId xmlns:a16="http://schemas.microsoft.com/office/drawing/2014/main" id="{D92B99A3-0C41-4BE7-ABB6-B34193FEAE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4608513"/>
              <a:ext cx="45243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N95.jpg">
              <a:extLst>
                <a:ext uri="{FF2B5EF4-FFF2-40B4-BE49-F238E27FC236}">
                  <a16:creationId xmlns:a16="http://schemas.microsoft.com/office/drawing/2014/main" id="{9335C2F6-3955-4C7A-A81A-73EEE5F631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4622800"/>
              <a:ext cx="50006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sony1.jpg">
              <a:extLst>
                <a:ext uri="{FF2B5EF4-FFF2-40B4-BE49-F238E27FC236}">
                  <a16:creationId xmlns:a16="http://schemas.microsoft.com/office/drawing/2014/main" id="{84FCB7A5-6F79-4998-A885-0466D67DEA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750" y="450056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sony2.jpg">
              <a:extLst>
                <a:ext uri="{FF2B5EF4-FFF2-40B4-BE49-F238E27FC236}">
                  <a16:creationId xmlns:a16="http://schemas.microsoft.com/office/drawing/2014/main" id="{B34D3CB3-C540-496B-8EE1-994924012D1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4537075"/>
              <a:ext cx="71913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nokia.jpg">
              <a:extLst>
                <a:ext uri="{FF2B5EF4-FFF2-40B4-BE49-F238E27FC236}">
                  <a16:creationId xmlns:a16="http://schemas.microsoft.com/office/drawing/2014/main" id="{32CDB25B-2DC9-4297-8556-E82F003B6C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537075"/>
              <a:ext cx="76358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moto.jpg">
              <a:extLst>
                <a:ext uri="{FF2B5EF4-FFF2-40B4-BE49-F238E27FC236}">
                  <a16:creationId xmlns:a16="http://schemas.microsoft.com/office/drawing/2014/main" id="{96BA04CD-1CD6-48F2-8361-5C62645B6E0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86500" y="4572000"/>
              <a:ext cx="4476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moto2.jpg">
              <a:extLst>
                <a:ext uri="{FF2B5EF4-FFF2-40B4-BE49-F238E27FC236}">
                  <a16:creationId xmlns:a16="http://schemas.microsoft.com/office/drawing/2014/main" id="{39CF24AE-32A8-4756-AB2E-1C862D96E5B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00875" y="4608513"/>
              <a:ext cx="69691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3110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4A5D6A9D-1737-4C46-B6C0-B6A4C39864BE}"/>
              </a:ext>
            </a:extLst>
          </p:cNvPr>
          <p:cNvSpPr txBox="1">
            <a:spLocks/>
          </p:cNvSpPr>
          <p:nvPr/>
        </p:nvSpPr>
        <p:spPr bwMode="auto">
          <a:xfrm>
            <a:off x="714375" y="428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err="1">
                <a:ln>
                  <a:noFill/>
                </a:ln>
                <a:solidFill>
                  <a:schemeClr val="tx1">
                    <a:lumMod val="75000"/>
                    <a:lumOff val="25000"/>
                  </a:schemeClr>
                </a:solidFill>
                <a:effectLst/>
                <a:uLnTx/>
                <a:uFillTx/>
                <a:latin typeface="Tajawal" panose="00000500000000000000" pitchFamily="2" charset="-78"/>
                <a:cs typeface="Tajawal" panose="00000500000000000000" pitchFamily="2" charset="-78"/>
              </a:rPr>
              <a:t>آندرويد</a:t>
            </a:r>
            <a:r>
              <a:rPr kumimoji="0" lang="ar-SA" sz="40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rPr>
              <a:t>  </a:t>
            </a:r>
          </a:p>
        </p:txBody>
      </p:sp>
      <p:pic>
        <p:nvPicPr>
          <p:cNvPr id="5" name="Picture 2">
            <a:extLst>
              <a:ext uri="{FF2B5EF4-FFF2-40B4-BE49-F238E27FC236}">
                <a16:creationId xmlns:a16="http://schemas.microsoft.com/office/drawing/2014/main" id="{4FA5EE52-90C2-4FB6-80B7-6A75E6A3A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011237"/>
            <a:ext cx="27860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36FB2F7D-ACD3-48BE-8092-1CE84AA1F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582612"/>
            <a:ext cx="971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E39320C4-8151-4282-A4AE-F3471600C658}"/>
              </a:ext>
            </a:extLst>
          </p:cNvPr>
          <p:cNvSpPr txBox="1">
            <a:spLocks/>
          </p:cNvSpPr>
          <p:nvPr/>
        </p:nvSpPr>
        <p:spPr bwMode="auto">
          <a:xfrm>
            <a:off x="516835" y="2060575"/>
            <a:ext cx="10913165" cy="3786188"/>
          </a:xfrm>
          <a:prstGeom prst="rect">
            <a:avLst/>
          </a:prstGeom>
          <a:noFill/>
          <a:ln w="9525">
            <a:noFill/>
            <a:miter lim="800000"/>
            <a:headEnd/>
            <a:tailEnd/>
          </a:ln>
        </p:spPr>
        <p:txBody>
          <a:bodyPr>
            <a:normAutofit/>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نظام تشغيل جديد للجوالات تتبنى تطويره جوجل، وقد بدأ بالانتشار في عدد من بلدان العالم، ويعتبره الكثيرون منافسا حقيقيا لآي فون.</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لغة البرمجة المستخدمة</a:t>
            </a:r>
            <a:r>
              <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 </a:t>
            </a:r>
            <a:r>
              <a:rPr kumimoji="0" lang="en-US" sz="24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Java</a:t>
            </a:r>
            <a:endPar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الأجهزة: </a:t>
            </a:r>
            <a:r>
              <a:rPr kumimoji="0" lang="en-US" sz="24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HTC</a:t>
            </a:r>
            <a:endPar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حالة المشروع</a:t>
            </a:r>
            <a:r>
              <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 مكتمل</a:t>
            </a:r>
          </a:p>
        </p:txBody>
      </p:sp>
      <p:grpSp>
        <p:nvGrpSpPr>
          <p:cNvPr id="9" name="مجموعة 8">
            <a:extLst>
              <a:ext uri="{FF2B5EF4-FFF2-40B4-BE49-F238E27FC236}">
                <a16:creationId xmlns:a16="http://schemas.microsoft.com/office/drawing/2014/main" id="{65EE0A2C-AB5E-4806-83E6-CEB4F33C5540}"/>
              </a:ext>
            </a:extLst>
          </p:cNvPr>
          <p:cNvGrpSpPr/>
          <p:nvPr/>
        </p:nvGrpSpPr>
        <p:grpSpPr>
          <a:xfrm>
            <a:off x="1425645" y="3416508"/>
            <a:ext cx="5072062" cy="2017712"/>
            <a:chOff x="928688" y="2840038"/>
            <a:chExt cx="5072062" cy="2017712"/>
          </a:xfrm>
        </p:grpSpPr>
        <p:pic>
          <p:nvPicPr>
            <p:cNvPr id="10" name="Picture 6">
              <a:extLst>
                <a:ext uri="{FF2B5EF4-FFF2-40B4-BE49-F238E27FC236}">
                  <a16:creationId xmlns:a16="http://schemas.microsoft.com/office/drawing/2014/main" id="{1FF7B456-6402-4322-A14D-8CE3F91AF0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3063875"/>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65385624-44E9-48A4-9C7A-DC7C4AE260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3013075"/>
              <a:ext cx="15716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5154FC54-6CED-41BC-84AE-6B551B46B5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8" y="2840038"/>
              <a:ext cx="1214437"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373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8E177C75-5D11-47A3-A7F4-40DA3AE6DE8D}"/>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err="1">
                <a:ln>
                  <a:noFill/>
                </a:ln>
                <a:solidFill>
                  <a:schemeClr val="tx1">
                    <a:lumMod val="65000"/>
                    <a:lumOff val="35000"/>
                  </a:schemeClr>
                </a:solidFill>
                <a:effectLst/>
                <a:uLnTx/>
                <a:uFillTx/>
                <a:latin typeface="Tajawal" panose="00000500000000000000" pitchFamily="2" charset="-78"/>
                <a:cs typeface="Tajawal" panose="00000500000000000000" pitchFamily="2" charset="-78"/>
              </a:rPr>
              <a:t>وندوز</a:t>
            </a:r>
            <a:r>
              <a:rPr kumimoji="0" lang="ar-SA" sz="40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rPr>
              <a:t> موبايل</a:t>
            </a:r>
          </a:p>
        </p:txBody>
      </p:sp>
      <p:pic>
        <p:nvPicPr>
          <p:cNvPr id="5" name="Picture 5">
            <a:extLst>
              <a:ext uri="{FF2B5EF4-FFF2-40B4-BE49-F238E27FC236}">
                <a16:creationId xmlns:a16="http://schemas.microsoft.com/office/drawing/2014/main" id="{AAE708F5-3A02-4F73-BB66-0E07F68AD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628650"/>
            <a:ext cx="2895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08CB570-D9DB-4595-BD3D-0081BC3D928B}"/>
              </a:ext>
            </a:extLst>
          </p:cNvPr>
          <p:cNvSpPr txBox="1">
            <a:spLocks/>
          </p:cNvSpPr>
          <p:nvPr/>
        </p:nvSpPr>
        <p:spPr bwMode="auto">
          <a:xfrm>
            <a:off x="894522" y="1857375"/>
            <a:ext cx="10008704" cy="3786188"/>
          </a:xfrm>
          <a:prstGeom prst="rect">
            <a:avLst/>
          </a:prstGeom>
          <a:noFill/>
          <a:ln w="9525">
            <a:noFill/>
            <a:miter lim="800000"/>
            <a:headEnd/>
            <a:tailEnd/>
          </a:ln>
        </p:spPr>
        <p:txBody>
          <a:bodyPr>
            <a:normAutofit lnSpcReduction="10000"/>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نظام التشغيل المعروف، من مايكروسوفت، وتعمل عليه شريحة واسعة من الجوالات.</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8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لغة البرمجة المستخدمة</a:t>
            </a:r>
            <a:r>
              <a:rPr kumimoji="0" lang="ar-SA" sz="28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 </a:t>
            </a:r>
            <a:r>
              <a:rPr kumimoji="0" lang="en-US" sz="28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C#</a:t>
            </a:r>
            <a:endParaRPr kumimoji="0" lang="ar-SA" sz="28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8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الأجهزة</a:t>
            </a:r>
            <a:r>
              <a:rPr kumimoji="0" lang="ar-SA" sz="28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 </a:t>
            </a:r>
            <a:r>
              <a:rPr kumimoji="0" lang="en-US" sz="2800" b="0" i="0" u="none" strike="noStrike" kern="0" cap="none" spc="0" normalizeH="0" baseline="0" noProof="0" dirty="0" err="1">
                <a:ln>
                  <a:noFill/>
                </a:ln>
                <a:effectLst/>
                <a:uLnTx/>
                <a:uFillTx/>
                <a:latin typeface="Tajawal" panose="00000500000000000000" pitchFamily="2" charset="-78"/>
                <a:cs typeface="Tajawal" panose="00000500000000000000" pitchFamily="2" charset="-78"/>
              </a:rPr>
              <a:t>iMate</a:t>
            </a:r>
            <a:r>
              <a:rPr kumimoji="0" lang="en-US" sz="28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 HTC, </a:t>
            </a:r>
            <a:r>
              <a:rPr kumimoji="0" lang="en-US" sz="2800" b="0" i="0" u="none" strike="noStrike" kern="0" cap="none" spc="0" normalizeH="0" baseline="0" noProof="0" dirty="0" err="1">
                <a:ln>
                  <a:noFill/>
                </a:ln>
                <a:effectLst/>
                <a:uLnTx/>
                <a:uFillTx/>
                <a:latin typeface="Tajawal" panose="00000500000000000000" pitchFamily="2" charset="-78"/>
                <a:cs typeface="Tajawal" panose="00000500000000000000" pitchFamily="2" charset="-78"/>
              </a:rPr>
              <a:t>SonyEricsson</a:t>
            </a:r>
            <a:r>
              <a:rPr kumimoji="0" lang="en-US" sz="28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8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حالة المشروع</a:t>
            </a:r>
            <a:r>
              <a:rPr kumimoji="0" lang="ar-SA" sz="28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 مكتمل</a:t>
            </a:r>
          </a:p>
        </p:txBody>
      </p:sp>
      <p:pic>
        <p:nvPicPr>
          <p:cNvPr id="8" name="Picture 2">
            <a:extLst>
              <a:ext uri="{FF2B5EF4-FFF2-40B4-BE49-F238E27FC236}">
                <a16:creationId xmlns:a16="http://schemas.microsoft.com/office/drawing/2014/main" id="{B6438D49-B1F5-4291-BB5B-9FD8CC64E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166" y="4500563"/>
            <a:ext cx="13573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83F2D7C0-3178-44EA-B093-CA43B9FBE8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728" y="2898775"/>
            <a:ext cx="150018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8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0AAA5629-8A75-41E7-9C59-9F2241225175}"/>
              </a:ext>
            </a:extLst>
          </p:cNvPr>
          <p:cNvSpPr txBox="1">
            <a:spLocks/>
          </p:cNvSpPr>
          <p:nvPr/>
        </p:nvSpPr>
        <p:spPr bwMode="auto">
          <a:xfrm>
            <a:off x="685797" y="476877"/>
            <a:ext cx="8162925" cy="12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rPr>
              <a:t>ماك</a:t>
            </a:r>
          </a:p>
        </p:txBody>
      </p:sp>
      <p:pic>
        <p:nvPicPr>
          <p:cNvPr id="5" name="Picture 3">
            <a:extLst>
              <a:ext uri="{FF2B5EF4-FFF2-40B4-BE49-F238E27FC236}">
                <a16:creationId xmlns:a16="http://schemas.microsoft.com/office/drawing/2014/main" id="{D122E611-69AB-47C3-BD54-E56BFC028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2" y="696984"/>
            <a:ext cx="17621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599C9C4B-5DB4-4B15-9062-D221B39F0EED}"/>
              </a:ext>
            </a:extLst>
          </p:cNvPr>
          <p:cNvSpPr txBox="1">
            <a:spLocks/>
          </p:cNvSpPr>
          <p:nvPr/>
        </p:nvSpPr>
        <p:spPr bwMode="auto">
          <a:xfrm>
            <a:off x="2981739" y="2181470"/>
            <a:ext cx="8229600" cy="3786188"/>
          </a:xfrm>
          <a:prstGeom prst="rect">
            <a:avLst/>
          </a:prstGeom>
          <a:noFill/>
          <a:ln w="9525">
            <a:noFill/>
            <a:miter lim="800000"/>
            <a:headEnd/>
            <a:tailEnd/>
          </a:ln>
        </p:spPr>
        <p:txBody>
          <a:bodyPr>
            <a:normAutofit/>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نظام التشغيل الشهير لأجهزة أبل.</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400" b="0" i="0" u="none" strike="noStrike" kern="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لغة البرمجة المستخدمة</a:t>
            </a:r>
            <a:r>
              <a:rPr kumimoji="0" lang="ar-SA" sz="2400" b="0" i="0" u="none" strike="noStrike" kern="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rPr>
              <a:t>: </a:t>
            </a:r>
            <a:r>
              <a:rPr kumimoji="0" lang="en-US" sz="24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Objective C</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400" b="0" i="0" u="none" strike="noStrike" kern="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الأجهزة</a:t>
            </a:r>
            <a:r>
              <a:rPr kumimoji="0" lang="ar-SA" sz="2400" b="0" i="0" u="none" strike="noStrike" kern="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rPr>
              <a:t>: </a:t>
            </a:r>
            <a:r>
              <a:rPr kumimoji="0" lang="en-US" sz="2400" b="0" i="0" u="none" strike="noStrike" kern="0" cap="none" spc="0" normalizeH="0" baseline="0" noProof="0" dirty="0" err="1">
                <a:ln>
                  <a:noFill/>
                </a:ln>
                <a:effectLst/>
                <a:uLnTx/>
                <a:uFillTx/>
                <a:latin typeface="Tajawal" panose="00000500000000000000" pitchFamily="2" charset="-78"/>
                <a:cs typeface="Tajawal" panose="00000500000000000000" pitchFamily="2" charset="-78"/>
              </a:rPr>
              <a:t>iPhone</a:t>
            </a:r>
            <a:endParaRPr kumimoji="0" lang="en-US" sz="24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400" b="0" i="0" u="none" strike="noStrike" kern="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حالة المشروع</a:t>
            </a:r>
            <a:r>
              <a:rPr kumimoji="0" lang="ar-SA" sz="2400" b="0" i="0" u="none" strike="noStrike" kern="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rPr>
              <a:t>: </a:t>
            </a:r>
            <a:r>
              <a:rPr kumimoji="0" lang="ar-SA" sz="2400" b="0" i="0" u="none" strike="noStrike" kern="0" cap="none" spc="0" normalizeH="0" baseline="0" noProof="0" dirty="0">
                <a:ln>
                  <a:noFill/>
                </a:ln>
                <a:effectLst/>
                <a:uLnTx/>
                <a:uFillTx/>
                <a:latin typeface="Tajawal" panose="00000500000000000000" pitchFamily="2" charset="-78"/>
                <a:cs typeface="Tajawal" panose="00000500000000000000" pitchFamily="2" charset="-78"/>
              </a:rPr>
              <a:t>مكتمل</a:t>
            </a:r>
            <a:endParaRPr kumimoji="0" lang="ar-SA" sz="2000" b="0" i="0" u="none" strike="noStrike" kern="0" cap="none" spc="0" normalizeH="0" baseline="0" noProof="0" dirty="0">
              <a:ln>
                <a:noFill/>
              </a:ln>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77422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40015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27684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504" y="0"/>
            <a:ext cx="12191980" cy="6856718"/>
          </a:xfrm>
          <a:prstGeom prst="rect">
            <a:avLst/>
          </a:prstGeom>
        </p:spPr>
      </p:pic>
    </p:spTree>
    <p:extLst>
      <p:ext uri="{BB962C8B-B14F-4D97-AF65-F5344CB8AC3E}">
        <p14:creationId xmlns:p14="http://schemas.microsoft.com/office/powerpoint/2010/main" val="28789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6474" y="0"/>
            <a:ext cx="12191980" cy="6856718"/>
          </a:xfrm>
          <a:prstGeom prst="rect">
            <a:avLst/>
          </a:prstGeom>
        </p:spPr>
      </p:pic>
      <p:sp>
        <p:nvSpPr>
          <p:cNvPr id="4" name="Title 1">
            <a:extLst>
              <a:ext uri="{FF2B5EF4-FFF2-40B4-BE49-F238E27FC236}">
                <a16:creationId xmlns:a16="http://schemas.microsoft.com/office/drawing/2014/main" id="{38610FC5-CE45-4638-8C2B-6867EFFF5971}"/>
              </a:ext>
            </a:extLst>
          </p:cNvPr>
          <p:cNvSpPr txBox="1">
            <a:spLocks/>
          </p:cNvSpPr>
          <p:nvPr/>
        </p:nvSpPr>
        <p:spPr bwMode="auto">
          <a:xfrm>
            <a:off x="3031435" y="288238"/>
            <a:ext cx="8888679" cy="162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effectLst/>
                <a:uLnTx/>
                <a:uFillTx/>
                <a:latin typeface="Tajawal" panose="00000500000000000000" pitchFamily="2" charset="-78"/>
                <a:cs typeface="Tajawal" panose="00000500000000000000" pitchFamily="2" charset="-78"/>
              </a:rPr>
              <a:t>برنامج </a:t>
            </a:r>
            <a:r>
              <a:rPr kumimoji="0" lang="ar-SA" sz="32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rPr>
              <a:t>المنتقى من فتاوى الشيخ عبد العزيز بن باز</a:t>
            </a:r>
            <a:br>
              <a:rPr kumimoji="0" lang="ar-SA" sz="3200" b="1" i="0" u="none" strike="noStrike" kern="1200" cap="none" spc="0" normalizeH="0" baseline="0" noProof="0" dirty="0">
                <a:ln>
                  <a:noFill/>
                </a:ln>
                <a:effectLst/>
                <a:uLnTx/>
                <a:uFillTx/>
                <a:latin typeface="Tajawal" panose="00000500000000000000" pitchFamily="2" charset="-78"/>
                <a:cs typeface="Tajawal" panose="00000500000000000000" pitchFamily="2" charset="-78"/>
              </a:rPr>
            </a:br>
            <a:r>
              <a:rPr kumimoji="0" lang="ar-SA" sz="3200" b="1" i="0" u="none" strike="noStrike" kern="1200" cap="none" spc="0" normalizeH="0" baseline="0" noProof="0" dirty="0">
                <a:ln>
                  <a:noFill/>
                </a:ln>
                <a:effectLst/>
                <a:uLnTx/>
                <a:uFillTx/>
                <a:latin typeface="Tajawal" panose="00000500000000000000" pitchFamily="2" charset="-78"/>
                <a:cs typeface="Tajawal" panose="00000500000000000000" pitchFamily="2" charset="-78"/>
              </a:rPr>
              <a:t>على أجهزة الجوال</a:t>
            </a:r>
            <a:endParaRPr kumimoji="0" lang="en-US" sz="3200" b="1"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p:txBody>
      </p:sp>
      <p:pic>
        <p:nvPicPr>
          <p:cNvPr id="6" name="Picture 15" descr="abdroid-logo.jpg">
            <a:extLst>
              <a:ext uri="{FF2B5EF4-FFF2-40B4-BE49-F238E27FC236}">
                <a16:creationId xmlns:a16="http://schemas.microsoft.com/office/drawing/2014/main" id="{0AC2F9AE-03A6-4F5B-A21F-8CABC9D0CE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1455" y="3091819"/>
            <a:ext cx="2471818" cy="77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windows-logo.jpg">
            <a:extLst>
              <a:ext uri="{FF2B5EF4-FFF2-40B4-BE49-F238E27FC236}">
                <a16:creationId xmlns:a16="http://schemas.microsoft.com/office/drawing/2014/main" id="{3B7A659E-C625-46C8-B928-0AE4DCB83C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0999" y="3089224"/>
            <a:ext cx="128587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symbian-logo.jpg">
            <a:extLst>
              <a:ext uri="{FF2B5EF4-FFF2-40B4-BE49-F238E27FC236}">
                <a16:creationId xmlns:a16="http://schemas.microsoft.com/office/drawing/2014/main" id="{042B02D3-B831-41DF-952E-B1EE981CDF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0943" y="2107097"/>
            <a:ext cx="1816338" cy="5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iphone-logo.jpg">
            <a:extLst>
              <a:ext uri="{FF2B5EF4-FFF2-40B4-BE49-F238E27FC236}">
                <a16:creationId xmlns:a16="http://schemas.microsoft.com/office/drawing/2014/main" id="{1E4CC15C-E2C2-4F0E-8ACF-DF44281DD6E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43574" y="2107097"/>
            <a:ext cx="2229699" cy="52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a:extLst>
              <a:ext uri="{FF2B5EF4-FFF2-40B4-BE49-F238E27FC236}">
                <a16:creationId xmlns:a16="http://schemas.microsoft.com/office/drawing/2014/main" id="{A1DA7CD1-19CC-4128-8ED8-EB59066344CA}"/>
              </a:ext>
            </a:extLst>
          </p:cNvPr>
          <p:cNvGrpSpPr/>
          <p:nvPr/>
        </p:nvGrpSpPr>
        <p:grpSpPr>
          <a:xfrm>
            <a:off x="1753222" y="4724676"/>
            <a:ext cx="7005637" cy="1098550"/>
            <a:chOff x="1138238" y="4902200"/>
            <a:chExt cx="7005637" cy="1098550"/>
          </a:xfrm>
        </p:grpSpPr>
        <p:pic>
          <p:nvPicPr>
            <p:cNvPr id="12" name="Picture 4" descr="iphone.jpg">
              <a:extLst>
                <a:ext uri="{FF2B5EF4-FFF2-40B4-BE49-F238E27FC236}">
                  <a16:creationId xmlns:a16="http://schemas.microsoft.com/office/drawing/2014/main" id="{EC78CD15-051A-4085-80A7-9F812CA188B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67613" y="4902200"/>
              <a:ext cx="576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g1-1.jpg">
              <a:extLst>
                <a:ext uri="{FF2B5EF4-FFF2-40B4-BE49-F238E27FC236}">
                  <a16:creationId xmlns:a16="http://schemas.microsoft.com/office/drawing/2014/main" id="{569D2DD0-7C80-4223-921E-40CF18B43B5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38613" y="4940300"/>
              <a:ext cx="51911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g1-2.jpg">
              <a:extLst>
                <a:ext uri="{FF2B5EF4-FFF2-40B4-BE49-F238E27FC236}">
                  <a16:creationId xmlns:a16="http://schemas.microsoft.com/office/drawing/2014/main" id="{E721127A-F8CC-4C4D-A4DA-DEE312BC51A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38238" y="4919663"/>
              <a:ext cx="11938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i-mate.jpg">
              <a:extLst>
                <a:ext uri="{FF2B5EF4-FFF2-40B4-BE49-F238E27FC236}">
                  <a16:creationId xmlns:a16="http://schemas.microsoft.com/office/drawing/2014/main" id="{5478C4F4-1078-4CED-A9EA-9DC8395B0F2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24175" y="4948238"/>
              <a:ext cx="5762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N95.jpg">
              <a:extLst>
                <a:ext uri="{FF2B5EF4-FFF2-40B4-BE49-F238E27FC236}">
                  <a16:creationId xmlns:a16="http://schemas.microsoft.com/office/drawing/2014/main" id="{17E73AD7-D2F8-4514-966B-67F1806BB55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24613" y="4929188"/>
              <a:ext cx="5762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N70.jpg">
              <a:extLst>
                <a:ext uri="{FF2B5EF4-FFF2-40B4-BE49-F238E27FC236}">
                  <a16:creationId xmlns:a16="http://schemas.microsoft.com/office/drawing/2014/main" id="{8AF9AAA7-D9E0-4D29-BE0D-98008F9F262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81613" y="4929188"/>
              <a:ext cx="4921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100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1504" y="-104393"/>
            <a:ext cx="12191980" cy="6856718"/>
          </a:xfrm>
          <a:prstGeom prst="rect">
            <a:avLst/>
          </a:prstGeom>
        </p:spPr>
      </p:pic>
      <p:sp>
        <p:nvSpPr>
          <p:cNvPr id="4" name="Title 1">
            <a:extLst>
              <a:ext uri="{FF2B5EF4-FFF2-40B4-BE49-F238E27FC236}">
                <a16:creationId xmlns:a16="http://schemas.microsoft.com/office/drawing/2014/main" id="{EBF67F24-157C-4BA7-A8B8-BC0F79102FFE}"/>
              </a:ext>
            </a:extLst>
          </p:cNvPr>
          <p:cNvSpPr txBox="1">
            <a:spLocks/>
          </p:cNvSpPr>
          <p:nvPr/>
        </p:nvSpPr>
        <p:spPr bwMode="auto">
          <a:xfrm>
            <a:off x="705676" y="34421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rPr>
              <a:t>تعريف بالمشروع</a:t>
            </a:r>
            <a:endParaRPr kumimoji="0" lang="en-US" sz="4000" b="1" i="0" u="none" strike="noStrike" kern="1200" cap="none" spc="0" normalizeH="0" baseline="0" noProof="0" dirty="0">
              <a:ln>
                <a:noFill/>
              </a:ln>
              <a:solidFill>
                <a:schemeClr val="tx1">
                  <a:lumMod val="75000"/>
                  <a:lumOff val="25000"/>
                </a:schemeClr>
              </a:solidFill>
              <a:effectLst/>
              <a:uLnTx/>
              <a:uFillTx/>
              <a:latin typeface="Tajawal" panose="00000500000000000000" pitchFamily="2" charset="-78"/>
              <a:cs typeface="Tajawal" panose="00000500000000000000" pitchFamily="2" charset="-78"/>
            </a:endParaRPr>
          </a:p>
        </p:txBody>
      </p:sp>
      <p:sp>
        <p:nvSpPr>
          <p:cNvPr id="5" name="Content Placeholder 2">
            <a:extLst>
              <a:ext uri="{FF2B5EF4-FFF2-40B4-BE49-F238E27FC236}">
                <a16:creationId xmlns:a16="http://schemas.microsoft.com/office/drawing/2014/main" id="{0C244CF4-AD73-44D3-88E2-C42BA3AE4A68}"/>
              </a:ext>
            </a:extLst>
          </p:cNvPr>
          <p:cNvSpPr txBox="1">
            <a:spLocks/>
          </p:cNvSpPr>
          <p:nvPr/>
        </p:nvSpPr>
        <p:spPr bwMode="auto">
          <a:xfrm>
            <a:off x="1779103" y="1977891"/>
            <a:ext cx="100782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 typeface="Arial" charset="0"/>
              <a:buChar char="•"/>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تقوم فكرة البرنامج على أساس توفير موسوعة فتاوى شرعية عامة مصغرة موثوقة ومعتمدة علمياً، يمكن إضافتها إلى جهاز الجوال أياً كان نوعه، ويمكن للمستخدم الرجوع إليها لتصفح الفتاوى أو البحث فيها في أي وقت وأي مكان.</a:t>
            </a:r>
            <a:endParaRPr kumimoji="0" lang="en-US"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r" defTabSz="914400" rtl="1" eaLnBrk="1" fontAlgn="base" latinLnBrk="0" hangingPunct="1">
              <a:lnSpc>
                <a:spcPct val="100000"/>
              </a:lnSpc>
              <a:spcBef>
                <a:spcPct val="20000"/>
              </a:spcBef>
              <a:spcAft>
                <a:spcPct val="0"/>
              </a:spcAft>
              <a:buClrTx/>
              <a:buSzTx/>
              <a:buFont typeface="Arial" charset="0"/>
              <a:buChar char="•"/>
              <a:tabLst/>
              <a:defRPr/>
            </a:pPr>
            <a:endPar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r" defTabSz="914400" rtl="1" eaLnBrk="1" fontAlgn="base" latinLnBrk="0" hangingPunct="1">
              <a:lnSpc>
                <a:spcPct val="100000"/>
              </a:lnSpc>
              <a:spcBef>
                <a:spcPct val="20000"/>
              </a:spcBef>
              <a:spcAft>
                <a:spcPct val="0"/>
              </a:spcAft>
              <a:buClrTx/>
              <a:buSzTx/>
              <a:buFont typeface="Arial" charset="0"/>
              <a:buChar char="•"/>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يستهدف المشروع جميع أنواع أجهزة الجوال المختلفة والموجودة في السوق العالمية، وهي:</a:t>
            </a:r>
          </a:p>
          <a:p>
            <a:pPr marL="342900" marR="0" lvl="0" indent="-342900" algn="r" defTabSz="914400" rtl="1" eaLnBrk="1" fontAlgn="base" latinLnBrk="0" hangingPunct="1">
              <a:lnSpc>
                <a:spcPct val="100000"/>
              </a:lnSpc>
              <a:spcBef>
                <a:spcPct val="20000"/>
              </a:spcBef>
              <a:spcAft>
                <a:spcPct val="0"/>
              </a:spcAft>
              <a:buClrTx/>
              <a:buSzTx/>
              <a:buFont typeface="Arial" charset="0"/>
              <a:buChar char="•"/>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الجوالات العاملة بنظام </a:t>
            </a:r>
            <a:r>
              <a:rPr kumimoji="0" lang="en-US"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Symbian</a:t>
            </a: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مثل ( </a:t>
            </a:r>
            <a:r>
              <a:rPr kumimoji="0" lang="en-US"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NOKIA – SONY-ERICSSON - MOTOROLA</a:t>
            </a: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a:t>
            </a:r>
            <a:endParaRPr kumimoji="0" lang="en-US"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r" defTabSz="914400" rtl="1" eaLnBrk="1" fontAlgn="base" latinLnBrk="0" hangingPunct="1">
              <a:lnSpc>
                <a:spcPct val="100000"/>
              </a:lnSpc>
              <a:spcBef>
                <a:spcPct val="20000"/>
              </a:spcBef>
              <a:spcAft>
                <a:spcPct val="0"/>
              </a:spcAft>
              <a:buClrTx/>
              <a:buSzTx/>
              <a:buFont typeface="Arial" charset="0"/>
              <a:buChar char="•"/>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الجوالات العاملة بنظام </a:t>
            </a:r>
            <a:r>
              <a:rPr kumimoji="0" lang="en-US"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Windows</a:t>
            </a: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مثل ( </a:t>
            </a:r>
            <a:r>
              <a:rPr kumimoji="0" lang="en-US"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I-mate – LG – SAMSONG - HTC</a:t>
            </a: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a:t>
            </a:r>
          </a:p>
          <a:p>
            <a:pPr marL="342900" marR="0" lvl="0" indent="-342900" algn="r" defTabSz="914400" rtl="1" eaLnBrk="1" fontAlgn="base" latinLnBrk="0" hangingPunct="1">
              <a:lnSpc>
                <a:spcPct val="100000"/>
              </a:lnSpc>
              <a:spcBef>
                <a:spcPct val="20000"/>
              </a:spcBef>
              <a:spcAft>
                <a:spcPct val="0"/>
              </a:spcAft>
              <a:buClrTx/>
              <a:buSzTx/>
              <a:buFont typeface="Arial" charset="0"/>
              <a:buChar char="•"/>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جوالات الـ </a:t>
            </a:r>
            <a:r>
              <a:rPr kumimoji="0" lang="en-US" sz="2000" b="0" i="0" u="none" strike="noStrike" kern="1200" cap="none" spc="0" normalizeH="0" baseline="0" noProof="0" dirty="0" err="1">
                <a:ln>
                  <a:noFill/>
                </a:ln>
                <a:effectLst/>
                <a:uLnTx/>
                <a:uFillTx/>
                <a:latin typeface="Tajawal" panose="00000500000000000000" pitchFamily="2" charset="-78"/>
                <a:cs typeface="Tajawal" panose="00000500000000000000" pitchFamily="2" charset="-78"/>
              </a:rPr>
              <a:t>iphone</a:t>
            </a: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والتي تعتبر من أحدث وأشهر أجهزة الجوال في العالم.</a:t>
            </a:r>
          </a:p>
          <a:p>
            <a:pPr marL="342900" marR="0" lvl="0" indent="-342900" algn="r" defTabSz="914400" rtl="1" eaLnBrk="1" fontAlgn="base" latinLnBrk="0" hangingPunct="1">
              <a:lnSpc>
                <a:spcPct val="100000"/>
              </a:lnSpc>
              <a:spcBef>
                <a:spcPct val="20000"/>
              </a:spcBef>
              <a:spcAft>
                <a:spcPct val="0"/>
              </a:spcAft>
              <a:buClrTx/>
              <a:buSzTx/>
              <a:buFont typeface="Arial" charset="0"/>
              <a:buChar char="•"/>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الجوالات العالمة بنظام </a:t>
            </a:r>
            <a:r>
              <a:rPr kumimoji="0" lang="en-US"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Android</a:t>
            </a: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مثل جوال شركة </a:t>
            </a:r>
            <a:r>
              <a:rPr kumimoji="0" lang="en-US"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Google</a:t>
            </a: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الشهيرة </a:t>
            </a:r>
            <a:r>
              <a:rPr kumimoji="0" lang="en-US"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G1-Mobile</a:t>
            </a: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a:t>
            </a:r>
          </a:p>
          <a:p>
            <a:pPr marL="342900" marR="0" lvl="0" indent="-342900" algn="r" defTabSz="914400" rtl="1" eaLnBrk="1" fontAlgn="base" latinLnBrk="0" hangingPunct="1">
              <a:lnSpc>
                <a:spcPct val="100000"/>
              </a:lnSpc>
              <a:spcBef>
                <a:spcPct val="20000"/>
              </a:spcBef>
              <a:spcAft>
                <a:spcPct val="0"/>
              </a:spcAft>
              <a:buClrTx/>
              <a:buSzTx/>
              <a:buFont typeface="Arial" charset="0"/>
              <a:buNone/>
              <a:tabLst/>
              <a:defRPr/>
            </a:pPr>
            <a:endParaRPr kumimoji="0" lang="ar-SA" sz="2000" b="0" i="0" u="none" strike="noStrike" kern="1200" cap="none" spc="0" normalizeH="0" baseline="0" noProof="0" dirty="0">
              <a:ln>
                <a:noFill/>
              </a:ln>
              <a:solidFill>
                <a:sysClr val="windowText" lastClr="000000"/>
              </a:solidFill>
              <a:effectLst/>
              <a:uLnTx/>
              <a:uFillTx/>
              <a:latin typeface="Tajawal" panose="00000500000000000000" pitchFamily="2" charset="-78"/>
              <a:cs typeface="Tajawal" panose="00000500000000000000" pitchFamily="2" charset="-78"/>
            </a:endParaRPr>
          </a:p>
          <a:p>
            <a:pPr marL="342900" marR="0" lvl="0" indent="-342900" algn="ctr" defTabSz="914400" rtl="1" eaLnBrk="1" fontAlgn="base" latinLnBrk="0" hangingPunct="1">
              <a:lnSpc>
                <a:spcPct val="100000"/>
              </a:lnSpc>
              <a:spcBef>
                <a:spcPct val="20000"/>
              </a:spcBef>
              <a:spcAft>
                <a:spcPct val="0"/>
              </a:spcAft>
              <a:buClrTx/>
              <a:buSzTx/>
              <a:buFont typeface="Arial" charset="0"/>
              <a:buNone/>
              <a:tabLst/>
              <a:defRPr/>
            </a:pPr>
            <a:r>
              <a:rPr kumimoji="0" lang="ar-SA" sz="20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تجدر الإشارة إلى أن العمل على كل نظام يعد خط إنتاج مختلف تماماً عن الأنظمة الأخرى</a:t>
            </a:r>
          </a:p>
          <a:p>
            <a:pPr marL="342900" marR="0" lvl="0" indent="-342900" algn="ctr" defTabSz="914400" rtl="1" eaLnBrk="1" fontAlgn="base" latinLnBrk="0" hangingPunct="1">
              <a:lnSpc>
                <a:spcPct val="100000"/>
              </a:lnSpc>
              <a:spcBef>
                <a:spcPct val="20000"/>
              </a:spcBef>
              <a:spcAft>
                <a:spcPct val="0"/>
              </a:spcAft>
              <a:buClrTx/>
              <a:buSzTx/>
              <a:buFont typeface="Arial" charset="0"/>
              <a:buNone/>
              <a:tabLst/>
              <a:defRPr/>
            </a:pPr>
            <a:r>
              <a:rPr kumimoji="0" lang="ar-SA" sz="20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من حيث الكفاءة والتقنية والطريقة والأداء</a:t>
            </a:r>
          </a:p>
        </p:txBody>
      </p:sp>
    </p:spTree>
    <p:extLst>
      <p:ext uri="{BB962C8B-B14F-4D97-AF65-F5344CB8AC3E}">
        <p14:creationId xmlns:p14="http://schemas.microsoft.com/office/powerpoint/2010/main" val="224431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5D4265A3-0101-4B64-801F-6E5F5F771336}"/>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rPr>
              <a:t>أقسام البرنامج</a:t>
            </a:r>
            <a:endParaRPr kumimoji="0" lang="en-US" sz="40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endParaRPr>
          </a:p>
        </p:txBody>
      </p:sp>
      <p:sp>
        <p:nvSpPr>
          <p:cNvPr id="5" name="Content Placeholder 2">
            <a:extLst>
              <a:ext uri="{FF2B5EF4-FFF2-40B4-BE49-F238E27FC236}">
                <a16:creationId xmlns:a16="http://schemas.microsoft.com/office/drawing/2014/main" id="{AF0B4140-24E9-4CEE-82ED-6CE8A2AF3401}"/>
              </a:ext>
            </a:extLst>
          </p:cNvPr>
          <p:cNvSpPr txBox="1">
            <a:spLocks/>
          </p:cNvSpPr>
          <p:nvPr/>
        </p:nvSpPr>
        <p:spPr bwMode="auto">
          <a:xfrm>
            <a:off x="1190720" y="1417638"/>
            <a:ext cx="8501063"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ar-SA" sz="2000" b="1" i="0" u="none" strike="noStrike" kern="1200" cap="none" spc="0" normalizeH="0" baseline="0" noProof="0" dirty="0">
              <a:ln>
                <a:noFill/>
              </a:ln>
              <a:solidFill>
                <a:srgbClr val="4F81BD">
                  <a:lumMod val="75000"/>
                </a:srgbClr>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سيرة الشيخ:</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يتضمن هذا القسم سيرة حياة الشيخ عبد العزيز بن باز رحم  الله.</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موسوعة الفتاوى:</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ar-SA" sz="2000" b="0" i="0" u="none" strike="noStrike" kern="120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rPr>
              <a:t>	</a:t>
            </a: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موسوعة فتاوى شرعية مصنفة علمياً يمكن للمستخدم تصفحها والاطلاع على محتوياتها أو البحث داخلها، وتتفرع الموسوعة لثلاثة أقسام رئيسية هي:</a:t>
            </a:r>
          </a:p>
          <a:p>
            <a:pPr marL="742950" marR="0" lvl="1" indent="-28575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000" b="1" i="0" u="none" strike="noStrike" kern="1200" cap="none" spc="0" normalizeH="0" baseline="0" noProof="0" dirty="0">
                <a:ln>
                  <a:noFill/>
                </a:ln>
                <a:effectLst/>
                <a:uLnTx/>
                <a:uFillTx/>
                <a:latin typeface="Tajawal" panose="00000500000000000000" pitchFamily="2" charset="-78"/>
                <a:cs typeface="Tajawal" panose="00000500000000000000" pitchFamily="2" charset="-78"/>
              </a:rPr>
              <a:t>العقيدة</a:t>
            </a:r>
          </a:p>
          <a:p>
            <a:pPr marL="742950" marR="0" lvl="1" indent="-28575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000" b="1" i="0" u="none" strike="noStrike" kern="1200" cap="none" spc="0" normalizeH="0" baseline="0" noProof="0" dirty="0">
                <a:ln>
                  <a:noFill/>
                </a:ln>
                <a:effectLst/>
                <a:uLnTx/>
                <a:uFillTx/>
                <a:latin typeface="Tajawal" panose="00000500000000000000" pitchFamily="2" charset="-78"/>
                <a:cs typeface="Tajawal" panose="00000500000000000000" pitchFamily="2" charset="-78"/>
              </a:rPr>
              <a:t>الفقه</a:t>
            </a:r>
          </a:p>
          <a:p>
            <a:pPr marL="742950" marR="0" lvl="1" indent="-28575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000" b="1" i="0" u="none" strike="noStrike" kern="1200" cap="none" spc="0" normalizeH="0" baseline="0" noProof="0" dirty="0">
                <a:ln>
                  <a:noFill/>
                </a:ln>
                <a:effectLst/>
                <a:uLnTx/>
                <a:uFillTx/>
                <a:latin typeface="Tajawal" panose="00000500000000000000" pitchFamily="2" charset="-78"/>
                <a:cs typeface="Tajawal" panose="00000500000000000000" pitchFamily="2" charset="-78"/>
              </a:rPr>
              <a:t>فتاوى عامة</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حقيبة المختارات.</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ar-SA" sz="2000" b="0" i="0" u="none" strike="noStrike" kern="120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rPr>
              <a:t>		</a:t>
            </a:r>
            <a:endParaRPr kumimoji="0" lang="en-US" sz="2000" b="0" i="0" u="none" strike="noStrike" kern="120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75579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B8873023-D1BB-483D-92AC-060996DA4870}"/>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rPr>
              <a:t>خصائص ومميزات</a:t>
            </a:r>
            <a:endParaRPr kumimoji="0" lang="en-US" sz="40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endParaRPr>
          </a:p>
        </p:txBody>
      </p:sp>
      <p:sp>
        <p:nvSpPr>
          <p:cNvPr id="5" name="Content Placeholder 2">
            <a:extLst>
              <a:ext uri="{FF2B5EF4-FFF2-40B4-BE49-F238E27FC236}">
                <a16:creationId xmlns:a16="http://schemas.microsoft.com/office/drawing/2014/main" id="{E766E3A6-4E9C-4818-AED1-3EBB3BAF3948}"/>
              </a:ext>
            </a:extLst>
          </p:cNvPr>
          <p:cNvSpPr txBox="1">
            <a:spLocks/>
          </p:cNvSpPr>
          <p:nvPr/>
        </p:nvSpPr>
        <p:spPr bwMode="auto">
          <a:xfrm>
            <a:off x="1805816" y="1417638"/>
            <a:ext cx="7858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البحث:</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يمكن للمستخدم البحث في قاعدة بيانات الفتاوى عن طريق عنوان الفتوى أو السؤال أو الجواب، بحيث يصل بسهولة إلى أي فتوى يبحث عنها.</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ar-SA" sz="2000" b="0" i="0" u="none" strike="noStrike" kern="120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مشاركة المحتوى:</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يمكن للمستخدم مشاركة محتويات البرنامج عن طريق إرسال الفتاوى للآخرين بواسطة الخدمات المتاحة ( بلوتوث – رسالة نصية – رسالة وسائط )</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ar-SA" sz="2000" b="0" i="0" u="none" strike="noStrike" kern="1200" cap="none" spc="0" normalizeH="0" baseline="0" noProof="0" dirty="0">
              <a:ln>
                <a:noFill/>
              </a:ln>
              <a:solidFill>
                <a:srgbClr val="4F81BD">
                  <a:lumMod val="75000"/>
                </a:srgbClr>
              </a:solidFill>
              <a:effectLst/>
              <a:uLnTx/>
              <a:uFillTx/>
              <a:latin typeface="Tajawal" panose="00000500000000000000" pitchFamily="2" charset="-78"/>
              <a:cs typeface="Tajawal" panose="000005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rgbClr val="7030A0"/>
                </a:solidFill>
                <a:effectLst/>
                <a:uLnTx/>
                <a:uFillTx/>
                <a:latin typeface="Tajawal" panose="00000500000000000000" pitchFamily="2" charset="-78"/>
                <a:cs typeface="Tajawal" panose="00000500000000000000" pitchFamily="2" charset="-78"/>
              </a:rPr>
              <a:t>حقيبة المختارات:</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ar-SA" sz="20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	يمكن للمستخدم حفظ أي فتوى في حقيبة خاصة بحيث يسهل عليه الرجوع إليها في أي وقت دون الحاجة للبحث عنها داخل الموسوعة.</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ar-SA" sz="3200" b="0" i="0" u="none" strike="noStrike" kern="1200" cap="none" spc="0" normalizeH="0" baseline="0" noProof="0" dirty="0">
              <a:ln>
                <a:noFill/>
              </a:ln>
              <a:solidFill>
                <a:srgbClr val="4F81BD">
                  <a:lumMod val="75000"/>
                </a:srgb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6922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FC2E46BD-EF68-4F0B-BFA1-F3AF2CAB0A9E}"/>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rPr>
              <a:t>المادة العلمية</a:t>
            </a:r>
            <a:endParaRPr kumimoji="0" lang="en-US" sz="40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endParaRPr>
          </a:p>
        </p:txBody>
      </p:sp>
      <p:sp>
        <p:nvSpPr>
          <p:cNvPr id="5" name="Content Placeholder 2">
            <a:extLst>
              <a:ext uri="{FF2B5EF4-FFF2-40B4-BE49-F238E27FC236}">
                <a16:creationId xmlns:a16="http://schemas.microsoft.com/office/drawing/2014/main" id="{A77879DE-2EC5-4393-9A5F-0724818DB0CC}"/>
              </a:ext>
            </a:extLst>
          </p:cNvPr>
          <p:cNvSpPr txBox="1">
            <a:spLocks/>
          </p:cNvSpPr>
          <p:nvPr/>
        </p:nvSpPr>
        <p:spPr bwMode="auto">
          <a:xfrm>
            <a:off x="308114" y="2043810"/>
            <a:ext cx="1147969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تتألف المادة العلمية للبرنامج من 1700 فتوى قام بإعدادها وجمعها ومراجعتها مجموعة من الباحثين الشرعيين المؤهلين لمثل هذه الأعمال.</a:t>
            </a: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تم انتقاء الفتاوى من كتاب مجموع فتاوى الشيخ عبد العزيز ابن باز رحمه الله.</a:t>
            </a: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جميع الفتاوى مذيلة برقم المجلد ورقم الصفحة.</a:t>
            </a: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just"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000" b="0" i="0" u="none" strike="noStrike" kern="1200" cap="none" spc="0" normalizeH="0" baseline="0" noProof="0" dirty="0">
              <a:ln>
                <a:noFill/>
              </a:ln>
              <a:solidFill>
                <a:srgbClr val="4F81BD">
                  <a:lumMod val="75000"/>
                </a:srgb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6634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9A614643-A4CC-4296-AABE-78C90B3BA000}"/>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rPr>
              <a:t>فريق العمل</a:t>
            </a:r>
            <a:endParaRPr kumimoji="0" lang="en-US" sz="4000" b="1" i="0" u="none" strike="noStrike" kern="1200" cap="none" spc="0" normalizeH="0" baseline="0" noProof="0" dirty="0">
              <a:ln>
                <a:noFill/>
              </a:ln>
              <a:solidFill>
                <a:schemeClr val="tx1">
                  <a:lumMod val="65000"/>
                  <a:lumOff val="35000"/>
                </a:schemeClr>
              </a:solidFill>
              <a:effectLst/>
              <a:uLnTx/>
              <a:uFillTx/>
              <a:latin typeface="Tajawal" panose="00000500000000000000" pitchFamily="2" charset="-78"/>
              <a:cs typeface="Tajawal" panose="00000500000000000000" pitchFamily="2" charset="-78"/>
            </a:endParaRPr>
          </a:p>
        </p:txBody>
      </p:sp>
      <p:sp>
        <p:nvSpPr>
          <p:cNvPr id="5" name="Content Placeholder 2">
            <a:extLst>
              <a:ext uri="{FF2B5EF4-FFF2-40B4-BE49-F238E27FC236}">
                <a16:creationId xmlns:a16="http://schemas.microsoft.com/office/drawing/2014/main" id="{FD95C3EF-3AF7-43A4-95A3-7C7E7E3EC054}"/>
              </a:ext>
            </a:extLst>
          </p:cNvPr>
          <p:cNvSpPr txBox="1">
            <a:spLocks/>
          </p:cNvSpPr>
          <p:nvPr/>
        </p:nvSpPr>
        <p:spPr bwMode="auto">
          <a:xfrm>
            <a:off x="1659833" y="163995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يتألف فريق العمل لهذا المشروع من:</a:t>
            </a: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4 باحثين شرعيين.</a:t>
            </a: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6 مبرمجين لأنظمة التشغيل الأربعة.</a:t>
            </a: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endParaRP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ar-SA" sz="2800" b="0" i="0" u="none" strike="noStrike" kern="1200" cap="none" spc="0" normalizeH="0" baseline="0" noProof="0" dirty="0">
                <a:ln>
                  <a:noFill/>
                </a:ln>
                <a:effectLst/>
                <a:uLnTx/>
                <a:uFillTx/>
                <a:latin typeface="Tajawal" panose="00000500000000000000" pitchFamily="2" charset="-78"/>
                <a:cs typeface="Tajawal" panose="00000500000000000000" pitchFamily="2" charset="-78"/>
              </a:rPr>
              <a:t>مصمم جرافيكس.</a:t>
            </a:r>
          </a:p>
          <a:p>
            <a:pPr marL="342900" marR="0" lvl="0" indent="-342900" algn="r" defTabSz="914400" rtl="1"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888267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481</Words>
  <Application>Microsoft Office PowerPoint</Application>
  <PresentationFormat>شاشة عريضة</PresentationFormat>
  <Paragraphs>85</Paragraphs>
  <Slides>15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15</vt:i4>
      </vt:variant>
    </vt:vector>
  </HeadingPairs>
  <TitlesOfParts>
    <vt:vector size="20" baseType="lpstr">
      <vt:lpstr>Arial</vt:lpstr>
      <vt:lpstr>Calibri</vt:lpstr>
      <vt:lpstr>Calibri Light</vt:lpstr>
      <vt:lpstr>Tajawal</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شوق خالد محمد الفوزان</dc:creator>
  <cp:lastModifiedBy>mayro</cp:lastModifiedBy>
  <cp:revision>5</cp:revision>
  <dcterms:created xsi:type="dcterms:W3CDTF">2021-06-20T10:00:08Z</dcterms:created>
  <dcterms:modified xsi:type="dcterms:W3CDTF">2021-07-03T17:55:50Z</dcterms:modified>
</cp:coreProperties>
</file>