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72" r:id="rId4"/>
    <p:sldId id="257" r:id="rId5"/>
    <p:sldId id="276" r:id="rId6"/>
    <p:sldId id="275" r:id="rId7"/>
    <p:sldId id="260" r:id="rId8"/>
    <p:sldId id="261" r:id="rId9"/>
    <p:sldId id="274" r:id="rId10"/>
    <p:sldId id="264" r:id="rId11"/>
    <p:sldId id="273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5246" autoAdjust="0"/>
  </p:normalViewPr>
  <p:slideViewPr>
    <p:cSldViewPr snapToGrid="0" snapToObjects="1">
      <p:cViewPr>
        <p:scale>
          <a:sx n="50" d="100"/>
          <a:sy n="50" d="100"/>
        </p:scale>
        <p:origin x="-1476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A226-A685-1E40-BF7E-C3A1216BCFF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9C2C-198F-024B-A164-CE5202E7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7AA1-5F4F-C34E-9AB5-0AF27CF7E3C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A1A6-2078-8E45-A322-9D9723E4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3.png"/><Relationship Id="rId21" Type="http://schemas.microsoft.com/office/2007/relationships/hdphoto" Target="../media/hdphoto6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microsoft.com/office/2007/relationships/hdphoto" Target="../media/hdphoto1.wdp"/><Relationship Id="rId10" Type="http://schemas.openxmlformats.org/officeDocument/2006/relationships/image" Target="../media/image23.png"/><Relationship Id="rId19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77" y="585848"/>
            <a:ext cx="4200525" cy="18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9666244" y="585848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52" y="470829"/>
            <a:ext cx="1451756" cy="145175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3739661" y="2602523"/>
            <a:ext cx="79599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cs typeface="Fanan" pitchFamily="2" charset="-78"/>
              </a:rPr>
              <a:t>المرشد الرقمي للحجاج </a:t>
            </a:r>
            <a:endParaRPr lang="ar-SA" sz="5400" dirty="0">
              <a:cs typeface="Fanan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21721" y="4232029"/>
            <a:ext cx="79599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منصور خلف الشمري </a:t>
            </a:r>
            <a:endParaRPr lang="ar-SA" sz="32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74830" y="3541055"/>
            <a:ext cx="79599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جمعية الدعوة والارشاد وتوعية الجاليات بحفر الباطن </a:t>
            </a:r>
            <a:endParaRPr lang="ar-SA" sz="32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02631" y="690049"/>
            <a:ext cx="411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ملخص 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فكرة المشروع </a:t>
            </a:r>
            <a:r>
              <a:rPr lang="ar-SA" sz="3200" dirty="0" smtClean="0">
                <a:cs typeface="Fanan" pitchFamily="2" charset="-78"/>
              </a:rPr>
              <a:t> </a:t>
            </a:r>
            <a:endParaRPr lang="ar-SA" sz="3200" dirty="0">
              <a:cs typeface="Fanan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99646" y="3240537"/>
            <a:ext cx="63890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وهذا تقريبا ما نحتاجه في الحج (المشاعر </a:t>
            </a:r>
            <a:r>
              <a:rPr lang="ar-SA" sz="3600" dirty="0" smtClean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)</a:t>
            </a:r>
            <a:endParaRPr lang="ar-SA" sz="3600" dirty="0">
              <a:solidFill>
                <a:schemeClr val="bg2">
                  <a:lumMod val="50000"/>
                </a:schemeClr>
              </a:solidFill>
              <a:cs typeface="Fanan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>
          <a:xfrm>
            <a:off x="-60304" y="858832"/>
            <a:ext cx="4070410" cy="406136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2909455" y="1308593"/>
            <a:ext cx="578136" cy="5432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617314" y="1580225"/>
            <a:ext cx="578136" cy="54326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1518063" y="1308592"/>
            <a:ext cx="578136" cy="54326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2042398" y="987808"/>
            <a:ext cx="578136" cy="54326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183966" y="2617879"/>
            <a:ext cx="578136" cy="54326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1228995" y="3563703"/>
            <a:ext cx="578136" cy="54326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2551216" y="4106968"/>
            <a:ext cx="578136" cy="54326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88981" l="3300" r="97200">
                        <a14:foregroundMark x1="50200" y1="40463" x2="50200" y2="40463"/>
                        <a14:foregroundMark x1="49500" y1="43056" x2="49500" y2="43056"/>
                        <a14:foregroundMark x1="50300" y1="43056" x2="50300" y2="43056"/>
                        <a14:foregroundMark x1="50700" y1="42037" x2="50700" y2="42037"/>
                        <a14:foregroundMark x1="83900" y1="40648" x2="83900" y2="40648"/>
                        <a14:foregroundMark x1="90800" y1="39815" x2="90800" y2="39815"/>
                        <a14:foregroundMark x1="88700" y1="37778" x2="88700" y2="37778"/>
                        <a14:foregroundMark x1="80300" y1="50185" x2="80300" y2="50185"/>
                        <a14:foregroundMark x1="15700" y1="50000" x2="15700" y2="50000"/>
                        <a14:foregroundMark x1="16400" y1="41944" x2="16400" y2="41944"/>
                        <a14:foregroundMark x1="82100" y1="19167" x2="82100" y2="19167"/>
                        <a14:foregroundMark x1="48700" y1="19352" x2="48700" y2="19352"/>
                        <a14:foregroundMark x1="15900" y1="20185" x2="15900" y2="20185"/>
                        <a14:foregroundMark x1="83600" y1="81574" x2="83600" y2="81574"/>
                        <a14:foregroundMark x1="52100" y1="81481" x2="52100" y2="81481"/>
                        <a14:foregroundMark x1="16300" y1="82130" x2="16300" y2="82130"/>
                        <a14:foregroundMark x1="16200" y1="72870" x2="16200" y2="72870"/>
                        <a14:foregroundMark x1="19000" y1="73241" x2="19000" y2="73241"/>
                        <a14:foregroundMark x1="49600" y1="72778" x2="49600" y2="72778"/>
                        <a14:foregroundMark x1="50300" y1="71389" x2="50300" y2="71389"/>
                        <a14:foregroundMark x1="50900" y1="75278" x2="50900" y2="75278"/>
                        <a14:foregroundMark x1="16300" y1="12685" x2="16300" y2="12685"/>
                        <a14:foregroundMark x1="50000" y1="13704" x2="50000" y2="13704"/>
                        <a14:foregroundMark x1="49100" y1="10370" x2="49100" y2="10370"/>
                        <a14:foregroundMark x1="49700" y1="11667" x2="49700" y2="11667"/>
                        <a14:foregroundMark x1="83900" y1="10093" x2="83900" y2="10093"/>
                        <a14:foregroundMark x1="84800" y1="13056" x2="84800" y2="13056"/>
                        <a14:foregroundMark x1="81200" y1="14167" x2="81200" y2="14167"/>
                        <a14:foregroundMark x1="85600" y1="13981" x2="85600" y2="13981"/>
                        <a14:foregroundMark x1="81900" y1="75833" x2="81900" y2="75833"/>
                        <a14:foregroundMark x1="82100" y1="73241" x2="82100" y2="73241"/>
                        <a14:foregroundMark x1="17100" y1="40648" x2="17100" y2="40648"/>
                        <a14:foregroundMark x1="83200" y1="9537" x2="83200" y2="9537"/>
                        <a14:foregroundMark x1="82500" y1="11296" x2="82500" y2="11296"/>
                        <a14:foregroundMark x1="84400" y1="10833" x2="84400" y2="10833"/>
                        <a14:foregroundMark x1="51400" y1="11389" x2="51400" y2="11389"/>
                        <a14:foregroundMark x1="50600" y1="11389" x2="50600" y2="11389"/>
                        <a14:foregroundMark x1="49100" y1="11204" x2="49100" y2="11204"/>
                        <a14:foregroundMark x1="48300" y1="11389" x2="48300" y2="11389"/>
                        <a14:foregroundMark x1="50200" y1="10556" x2="50200" y2="10556"/>
                        <a14:foregroundMark x1="50500" y1="10093" x2="50500" y2="10093"/>
                        <a14:foregroundMark x1="50300" y1="11759" x2="50300" y2="11759"/>
                        <a14:foregroundMark x1="49400" y1="12037" x2="49400" y2="12037"/>
                        <a14:foregroundMark x1="48800" y1="11852" x2="48800" y2="11852"/>
                        <a14:foregroundMark x1="48100" y1="12037" x2="48100" y2="12037"/>
                        <a14:foregroundMark x1="51700" y1="11944" x2="51700" y2="11944"/>
                        <a14:foregroundMark x1="51900" y1="12407" x2="51900" y2="12407"/>
                        <a14:foregroundMark x1="51800" y1="11667" x2="51800" y2="11667"/>
                        <a14:foregroundMark x1="51800" y1="18611" x2="51800" y2="18611"/>
                        <a14:foregroundMark x1="47200" y1="80741" x2="47200" y2="80741"/>
                        <a14:foregroundMark x1="84800" y1="73704" x2="84800" y2="73704"/>
                        <a14:foregroundMark x1="83600" y1="74352" x2="83600" y2="74352"/>
                        <a14:foregroundMark x1="82600" y1="74537" x2="82600" y2="74537"/>
                        <a14:foregroundMark x1="85200" y1="71667" x2="85200" y2="71667"/>
                        <a14:foregroundMark x1="85000" y1="71204" x2="85000" y2="71204"/>
                        <a14:foregroundMark x1="84500" y1="71111" x2="84500" y2="71111"/>
                        <a14:foregroundMark x1="83900" y1="71204" x2="83900" y2="71204"/>
                        <a14:foregroundMark x1="82500" y1="72407" x2="82500" y2="72407"/>
                        <a14:foregroundMark x1="82400" y1="72778" x2="82400" y2="72778"/>
                        <a14:foregroundMark x1="81600" y1="74074" x2="81600" y2="74074"/>
                        <a14:foregroundMark x1="85200" y1="71852" x2="85200" y2="71852"/>
                        <a14:foregroundMark x1="84900" y1="73148" x2="84900" y2="73148"/>
                        <a14:foregroundMark x1="84400" y1="74167" x2="84400" y2="74167"/>
                        <a14:foregroundMark x1="83800" y1="74259" x2="83800" y2="74259"/>
                        <a14:foregroundMark x1="82100" y1="74444" x2="82100" y2="74444"/>
                        <a14:backgroundMark x1="83400" y1="72778" x2="83400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2" b="69366"/>
          <a:stretch/>
        </p:blipFill>
        <p:spPr>
          <a:xfrm>
            <a:off x="1315537" y="1653518"/>
            <a:ext cx="1572995" cy="1478118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358245" y="1580225"/>
            <a:ext cx="633859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>
                <a:cs typeface="Fanan" pitchFamily="2" charset="-78"/>
              </a:rPr>
              <a:t>ارسال </a:t>
            </a:r>
            <a:r>
              <a:rPr lang="ar-SA" sz="2800" dirty="0">
                <a:cs typeface="Fanan" pitchFamily="2" charset="-78"/>
              </a:rPr>
              <a:t>رسالة معينة في مكان </a:t>
            </a:r>
            <a:r>
              <a:rPr lang="ar-SA" sz="2800" dirty="0" smtClean="0">
                <a:cs typeface="Fanan" pitchFamily="2" charset="-78"/>
              </a:rPr>
              <a:t>معين</a:t>
            </a:r>
          </a:p>
          <a:p>
            <a:pPr algn="r"/>
            <a:r>
              <a:rPr lang="ar-SA" sz="2800" dirty="0" smtClean="0">
                <a:cs typeface="Fanan" pitchFamily="2" charset="-78"/>
              </a:rPr>
              <a:t>و </a:t>
            </a:r>
            <a:r>
              <a:rPr lang="ar-SA" sz="2800" dirty="0">
                <a:cs typeface="Fanan" pitchFamily="2" charset="-78"/>
              </a:rPr>
              <a:t>لا تكون الرسالة متاحة في اي مكان أخر</a:t>
            </a:r>
          </a:p>
          <a:p>
            <a:pPr algn="r"/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بمعنى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ان الجوال لا يستطيع عرض المادة التي تم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عرضها الا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في نفس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المكان المخصص</a:t>
            </a:r>
            <a:endParaRPr lang="ar-SA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34138" y="5414735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4" y="5299716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-2086697" y="427982"/>
            <a:ext cx="8182707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التعريف 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بالتقنية 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endParaRPr lang="ar-SA" sz="3200" dirty="0">
              <a:solidFill>
                <a:srgbClr val="7030A0"/>
              </a:solidFill>
              <a:cs typeface="Fanan" pitchFamily="2" charset="-78"/>
            </a:endParaRPr>
          </a:p>
          <a:p>
            <a:pPr algn="r" rtl="1"/>
            <a:r>
              <a:rPr lang="ar-SA" sz="2800" dirty="0" smtClean="0">
                <a:cs typeface="Fanan" pitchFamily="2" charset="-78"/>
              </a:rPr>
              <a:t>التقنية </a:t>
            </a:r>
            <a:r>
              <a:rPr lang="ar-SA" sz="2800" dirty="0">
                <a:cs typeface="Fanan" pitchFamily="2" charset="-78"/>
              </a:rPr>
              <a:t>ليست جديدة ولكن جميع استعمالاتها </a:t>
            </a:r>
            <a:endParaRPr lang="ar-SA" sz="2800" dirty="0" smtClean="0">
              <a:cs typeface="Fanan" pitchFamily="2" charset="-78"/>
            </a:endParaRPr>
          </a:p>
          <a:p>
            <a:pPr algn="r" rtl="1"/>
            <a:r>
              <a:rPr lang="ar-SA" sz="2800" dirty="0" smtClean="0">
                <a:cs typeface="Fanan" pitchFamily="2" charset="-78"/>
              </a:rPr>
              <a:t>خاصة </a:t>
            </a:r>
            <a:r>
              <a:rPr lang="ar-SA" sz="2800" dirty="0">
                <a:cs typeface="Fanan" pitchFamily="2" charset="-78"/>
              </a:rPr>
              <a:t>بالتجارة ولم يتم توظيفها في مجال </a:t>
            </a:r>
            <a:endParaRPr lang="ar-SA" sz="2800" dirty="0" smtClean="0">
              <a:cs typeface="Fanan" pitchFamily="2" charset="-78"/>
            </a:endParaRPr>
          </a:p>
          <a:p>
            <a:pPr algn="r" rtl="1"/>
            <a:r>
              <a:rPr lang="ar-SA" sz="2800" dirty="0" smtClean="0">
                <a:cs typeface="Fanan" pitchFamily="2" charset="-78"/>
              </a:rPr>
              <a:t>التوعية </a:t>
            </a:r>
            <a:r>
              <a:rPr lang="ar-SA" sz="2800" dirty="0">
                <a:cs typeface="Fanan" pitchFamily="2" charset="-78"/>
              </a:rPr>
              <a:t>والارشاد </a:t>
            </a:r>
            <a:endParaRPr lang="ar-SA" sz="2800" dirty="0" smtClean="0">
              <a:cs typeface="Fanan" pitchFamily="2" charset="-78"/>
            </a:endParaRPr>
          </a:p>
          <a:p>
            <a:pPr algn="r" rtl="1"/>
            <a:endParaRPr lang="ar-SA" sz="2800" dirty="0">
              <a:cs typeface="Fanan" pitchFamily="2" charset="-78"/>
            </a:endParaRPr>
          </a:p>
          <a:p>
            <a:pPr algn="r" rtl="1"/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والنظام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عبارة عن ربط الاجهزة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(جوالات الحجاج )</a:t>
            </a:r>
          </a:p>
          <a:p>
            <a:pPr algn="r" rtl="1"/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بقطع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الكترونية مداها من 2م الى 50 متر </a:t>
            </a:r>
            <a:endParaRPr lang="ar-SA" sz="2800" dirty="0" smtClean="0">
              <a:solidFill>
                <a:srgbClr val="7030A0"/>
              </a:solidFill>
              <a:cs typeface="Fanan" pitchFamily="2" charset="-78"/>
            </a:endParaRPr>
          </a:p>
          <a:p>
            <a:pPr algn="r" rtl="1"/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عبر تطبيق في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الجوال . </a:t>
            </a:r>
            <a:endParaRPr lang="ar-SA" sz="2800" dirty="0">
              <a:solidFill>
                <a:srgbClr val="7030A0"/>
              </a:solidFill>
              <a:cs typeface="Fanan" pitchFamily="2" charset="-78"/>
            </a:endParaRPr>
          </a:p>
          <a:p>
            <a:pPr algn="r" rtl="1"/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8086725" y="1314450"/>
            <a:ext cx="2286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867524" y="123824"/>
            <a:ext cx="4701619" cy="4701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100000" l="9906" r="89858">
                        <a14:foregroundMark x1="82783" y1="56620" x2="82783" y2="78028"/>
                        <a14:foregroundMark x1="87028" y1="75775" x2="78302" y2="75775"/>
                        <a14:foregroundMark x1="19811" y1="56620" x2="19811" y2="77746"/>
                        <a14:foregroundMark x1="22877" y1="64507" x2="14623" y2="63944"/>
                        <a14:foregroundMark x1="23113" y1="76901" x2="14623" y2="76620"/>
                        <a14:foregroundMark x1="17217" y1="66197" x2="16981" y2="73803"/>
                        <a14:foregroundMark x1="51179" y1="78873" x2="50943" y2="98310"/>
                        <a14:foregroundMark x1="48349" y1="83099" x2="48349" y2="89859"/>
                        <a14:foregroundMark x1="54953" y1="98028" x2="45991" y2="98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22682" r="37299" b="45748"/>
          <a:stretch/>
        </p:blipFill>
        <p:spPr>
          <a:xfrm>
            <a:off x="8343900" y="1628774"/>
            <a:ext cx="1628775" cy="15716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100000" l="9906" r="89858">
                        <a14:foregroundMark x1="82783" y1="56620" x2="82783" y2="78028"/>
                        <a14:foregroundMark x1="87028" y1="75775" x2="78302" y2="75775"/>
                        <a14:foregroundMark x1="19811" y1="56620" x2="19811" y2="77746"/>
                        <a14:foregroundMark x1="22877" y1="64507" x2="14623" y2="63944"/>
                        <a14:foregroundMark x1="23113" y1="76901" x2="14623" y2="76620"/>
                        <a14:foregroundMark x1="17217" y1="66197" x2="16981" y2="73803"/>
                        <a14:foregroundMark x1="51179" y1="78873" x2="50943" y2="98310"/>
                        <a14:foregroundMark x1="48349" y1="83099" x2="48349" y2="89859"/>
                        <a14:foregroundMark x1="54953" y1="98028" x2="45991" y2="98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60" b="1283"/>
          <a:stretch/>
        </p:blipFill>
        <p:spPr>
          <a:xfrm>
            <a:off x="6196855" y="3100160"/>
            <a:ext cx="5945996" cy="222314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30951" b="36160"/>
          <a:stretch/>
        </p:blipFill>
        <p:spPr>
          <a:xfrm>
            <a:off x="3209618" y="4361431"/>
            <a:ext cx="3011892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34138" y="5414735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4" y="5299716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73829" y="2250440"/>
            <a:ext cx="89088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هذا المثال 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يوضح الفكرة الاساسية للمشروع : </a:t>
            </a:r>
            <a:endParaRPr lang="ar-SA" sz="3200" dirty="0" smtClean="0">
              <a:solidFill>
                <a:srgbClr val="7030A0"/>
              </a:solidFill>
              <a:cs typeface="Fanan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661" y1="75545" x2="56661" y2="75545"/>
                        <a14:foregroundMark x1="32546" y1="61985" x2="32546" y2="61985"/>
                        <a14:foregroundMark x1="38449" y1="50605" x2="38449" y2="50605"/>
                        <a14:foregroundMark x1="58853" y1="69007" x2="58853" y2="69007"/>
                        <a14:foregroundMark x1="56998" y1="84746" x2="56998" y2="8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28" y="547146"/>
            <a:ext cx="4138362" cy="288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2636328" y="2835215"/>
            <a:ext cx="890884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cs typeface="Fanan" pitchFamily="2" charset="-78"/>
              </a:rPr>
              <a:t>عند وصول الحاج إلى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جبل الصفا </a:t>
            </a:r>
            <a:r>
              <a:rPr lang="ar-SA" sz="2800" dirty="0">
                <a:cs typeface="Fanan" pitchFamily="2" charset="-78"/>
              </a:rPr>
              <a:t>في المسعى تأتيه رسائل عبر النظام تخص اذكار الوقوف في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جبل الصفا </a:t>
            </a:r>
            <a:r>
              <a:rPr lang="ar-SA" sz="2800" dirty="0">
                <a:cs typeface="Fanan" pitchFamily="2" charset="-78"/>
              </a:rPr>
              <a:t>و التعريف بالجبل و غير ذلك  .. (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تم صادق </a:t>
            </a:r>
            <a:r>
              <a:rPr lang="ar-SA" sz="2800" dirty="0" smtClean="0">
                <a:cs typeface="Fanan" pitchFamily="2" charset="-78"/>
              </a:rPr>
              <a:t>)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36328" y="3789322"/>
            <a:ext cx="890884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cs typeface="Fanan" pitchFamily="2" charset="-78"/>
              </a:rPr>
              <a:t>وعند وصوله </a:t>
            </a: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لجبل المروة </a:t>
            </a:r>
            <a:r>
              <a:rPr lang="ar-SA" sz="2800" dirty="0">
                <a:cs typeface="Fanan" pitchFamily="2" charset="-78"/>
              </a:rPr>
              <a:t>تأتيه رسائل خاصة من النظام  بكل ما يخص </a:t>
            </a:r>
          </a:p>
          <a:p>
            <a:pPr algn="r" rtl="1"/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جبل المروة</a:t>
            </a:r>
            <a:r>
              <a:rPr lang="ar-SA" sz="2800" dirty="0">
                <a:cs typeface="Fanan" pitchFamily="2" charset="-78"/>
              </a:rPr>
              <a:t> من تعريف و ذكر وغيره (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تم صادق </a:t>
            </a:r>
            <a:r>
              <a:rPr lang="ar-SA" sz="2800" dirty="0" smtClean="0">
                <a:cs typeface="Fanan" pitchFamily="2" charset="-78"/>
              </a:rPr>
              <a:t>)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36327" y="4788371"/>
            <a:ext cx="8908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cs typeface="Fanan" pitchFamily="2" charset="-78"/>
              </a:rPr>
              <a:t> يعنى باختصار فقط تطلب من الحاج ان يشغل التطبيق ويتحرك ويتبع </a:t>
            </a:r>
            <a:r>
              <a:rPr lang="ar-SA" sz="2800" dirty="0" smtClean="0">
                <a:cs typeface="Fanan" pitchFamily="2" charset="-78"/>
              </a:rPr>
              <a:t>التعليمات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9692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34138" y="5414735"/>
            <a:ext cx="1510127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4" y="5299716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21879" y="597876"/>
            <a:ext cx="8182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ما هي أنواع المحتوى الذي يمكن ارساله :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9724967" y="1368145"/>
            <a:ext cx="832201" cy="84331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89837" y="1368145"/>
            <a:ext cx="832201" cy="8433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854705" y="1368145"/>
            <a:ext cx="832201" cy="84331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419573" y="1368145"/>
            <a:ext cx="832201" cy="843315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9325892" y="4929034"/>
            <a:ext cx="832201" cy="843315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750053" y="4929033"/>
            <a:ext cx="832201" cy="843315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96110" y="2781844"/>
            <a:ext cx="832201" cy="843315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3894526" y="1327501"/>
            <a:ext cx="922116" cy="92460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5329712" y="2781844"/>
            <a:ext cx="832201" cy="843315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812911" y="2781844"/>
            <a:ext cx="832201" cy="843315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363314" y="2781844"/>
            <a:ext cx="832201" cy="843315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073339" y="4908605"/>
            <a:ext cx="832201" cy="843315"/>
          </a:xfrm>
          <a:prstGeom prst="round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672435" y="2781844"/>
            <a:ext cx="832201" cy="843315"/>
          </a:xfrm>
          <a:prstGeom prst="round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846513" y="2781844"/>
            <a:ext cx="832201" cy="843315"/>
          </a:xfrm>
          <a:prstGeom prst="roundRect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2459394" y="1368145"/>
            <a:ext cx="832201" cy="843315"/>
          </a:xfrm>
          <a:prstGeom prst="roundRect">
            <a:avLst/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4202012" y="4987485"/>
            <a:ext cx="832201" cy="843315"/>
          </a:xfrm>
          <a:prstGeom prst="roundRect">
            <a:avLst/>
          </a:prstGeom>
          <a:blipFill dpi="0"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9522553" y="2171474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     نص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276201" y="1547859"/>
            <a:ext cx="68822" cy="301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6200000">
            <a:off x="10479936" y="2763639"/>
            <a:ext cx="22461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أنواع المحتوى 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474036" y="4845136"/>
            <a:ext cx="47502" cy="1658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 rot="16200000">
            <a:off x="9734142" y="5443286"/>
            <a:ext cx="2159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انشطة اضافية 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365163" y="5830906"/>
            <a:ext cx="1527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الدعم الفني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199786" y="3657062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خريطة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109329" y="5830906"/>
            <a:ext cx="12312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المسابقات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582892" y="3657062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ترجمة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155998" y="3657062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 مواقع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515354" y="3657062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العاب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8087599" y="3657062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صوتيات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9115317" y="3657062"/>
            <a:ext cx="158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الواقع المعزز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072326" y="2171474"/>
            <a:ext cx="1372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محادثات 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781305" y="2171474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cs typeface="Fanan" pitchFamily="2" charset="-78"/>
              </a:rPr>
              <a:t>ن</a:t>
            </a:r>
            <a:r>
              <a:rPr lang="ar-SA" sz="2800" dirty="0" smtClean="0">
                <a:cs typeface="Fanan" pitchFamily="2" charset="-78"/>
              </a:rPr>
              <a:t>ماذج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289430" y="2171474"/>
            <a:ext cx="976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</a:t>
            </a:r>
            <a:r>
              <a:rPr lang="ar-SA" sz="2800" dirty="0">
                <a:cs typeface="Fanan" pitchFamily="2" charset="-78"/>
              </a:rPr>
              <a:t>فيديو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6684750" y="2171474"/>
            <a:ext cx="108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</a:t>
            </a:r>
            <a:r>
              <a:rPr lang="ar-SA" sz="2800" dirty="0">
                <a:cs typeface="Fanan" pitchFamily="2" charset="-78"/>
              </a:rPr>
              <a:t>صورة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8192875" y="2171474"/>
            <a:ext cx="910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 </a:t>
            </a:r>
            <a:r>
              <a:rPr lang="en-US" sz="2800" dirty="0">
                <a:cs typeface="Fanan" pitchFamily="2" charset="-78"/>
              </a:rPr>
              <a:t>PDF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362138" y="5830906"/>
            <a:ext cx="2019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القياس والتقييم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859589" y="5830906"/>
            <a:ext cx="10291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cs typeface="Fanan" pitchFamily="2" charset="-78"/>
              </a:rPr>
              <a:t>الافتاء </a:t>
            </a:r>
            <a:endParaRPr lang="ar-SA" sz="2800" dirty="0"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9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 animBg="1"/>
      <p:bldP spid="37" grpId="0"/>
      <p:bldP spid="31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4617" y="973015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مميزات التقنية </a:t>
            </a:r>
            <a:endParaRPr lang="ar-SA" sz="32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8433" y="1689681"/>
            <a:ext cx="8999755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cs typeface="Fanan" pitchFamily="2" charset="-78"/>
              </a:rPr>
              <a:t>1- </a:t>
            </a:r>
            <a:r>
              <a:rPr lang="ar-SA" sz="2800" dirty="0">
                <a:cs typeface="Fanan" pitchFamily="2" charset="-78"/>
              </a:rPr>
              <a:t>لا </a:t>
            </a:r>
            <a:r>
              <a:rPr lang="ar-SA" sz="2800" dirty="0" smtClean="0">
                <a:cs typeface="Fanan" pitchFamily="2" charset="-78"/>
              </a:rPr>
              <a:t>يحتاج </a:t>
            </a:r>
            <a:r>
              <a:rPr lang="ar-SA" sz="2800" dirty="0" smtClean="0">
                <a:cs typeface="Fanan" pitchFamily="2" charset="-78"/>
              </a:rPr>
              <a:t>إلى </a:t>
            </a:r>
            <a:r>
              <a:rPr lang="ar-SA" sz="2800" dirty="0" err="1" smtClean="0">
                <a:cs typeface="Fanan" pitchFamily="2" charset="-78"/>
              </a:rPr>
              <a:t>كيابل</a:t>
            </a:r>
            <a:r>
              <a:rPr lang="ar-SA" sz="2800" dirty="0" smtClean="0">
                <a:cs typeface="Fanan" pitchFamily="2" charset="-78"/>
              </a:rPr>
              <a:t> </a:t>
            </a:r>
            <a:r>
              <a:rPr lang="ar-SA" sz="2800" dirty="0">
                <a:cs typeface="Fanan" pitchFamily="2" charset="-78"/>
              </a:rPr>
              <a:t>وتوصيلات </a:t>
            </a:r>
            <a:r>
              <a:rPr lang="ar-SA" sz="2800" dirty="0" smtClean="0">
                <a:cs typeface="Fanan" pitchFamily="2" charset="-78"/>
              </a:rPr>
              <a:t>وغيرها ...</a:t>
            </a:r>
            <a:endParaRPr lang="ar-SA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2- بعض النقاط </a:t>
            </a:r>
            <a:r>
              <a:rPr lang="ar-SA" sz="2800" dirty="0" smtClean="0">
                <a:cs typeface="Fanan" pitchFamily="2" charset="-78"/>
              </a:rPr>
              <a:t>لا تحتاج </a:t>
            </a:r>
            <a:r>
              <a:rPr lang="ar-SA" sz="2800" dirty="0">
                <a:cs typeface="Fanan" pitchFamily="2" charset="-78"/>
              </a:rPr>
              <a:t>إلى وجود الانترنت 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cs typeface="Fanan" pitchFamily="2" charset="-78"/>
              </a:rPr>
              <a:t> (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كمثال : دعاء دخول الحرم سواء كان صوتي او بي دي اف او فيديو </a:t>
            </a:r>
            <a:r>
              <a:rPr lang="ar-SA" sz="2800" dirty="0">
                <a:cs typeface="Fanan" pitchFamily="2" charset="-78"/>
              </a:rPr>
              <a:t>)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cs typeface="Fanan" pitchFamily="2" charset="-78"/>
              </a:rPr>
              <a:t>3- تستهلك جزء بسيط من شحن البطارية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cs typeface="Fanan" pitchFamily="2" charset="-78"/>
              </a:rPr>
              <a:t>4- </a:t>
            </a:r>
            <a:r>
              <a:rPr lang="ar-SA" sz="2800" dirty="0">
                <a:cs typeface="Fanan" pitchFamily="2" charset="-78"/>
              </a:rPr>
              <a:t>تساعد بشكل كبير في مجال الامن السيبراني 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5-  تخدم كثيرا في عرض رسالة فقط في مكان محدد 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/>
            </a:r>
            <a:br>
              <a:rPr lang="ar-SA" sz="2800" dirty="0">
                <a:cs typeface="Fanan" pitchFamily="2" charset="-78"/>
              </a:rPr>
            </a:b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02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34138" y="5414735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4" y="5299716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35586" y="984738"/>
            <a:ext cx="8182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تابع 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: ميزات 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التقنية 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endParaRPr lang="ar-SA" sz="32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283614" y="1593404"/>
            <a:ext cx="10157660" cy="40780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6- </a:t>
            </a:r>
            <a:r>
              <a:rPr lang="ar-SA" sz="2800" dirty="0" smtClean="0">
                <a:cs typeface="Fanan" pitchFamily="2" charset="-78"/>
              </a:rPr>
              <a:t>تبقيك </a:t>
            </a:r>
            <a:r>
              <a:rPr lang="ar-SA" sz="2800" dirty="0">
                <a:cs typeface="Fanan" pitchFamily="2" charset="-78"/>
              </a:rPr>
              <a:t>في تواصل مع المستخدم في حال تم اختراق جزء من المشروع 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 </a:t>
            </a:r>
            <a:r>
              <a:rPr lang="ar-SA" sz="2800" dirty="0" smtClean="0">
                <a:cs typeface="Fanan" pitchFamily="2" charset="-78"/>
              </a:rPr>
              <a:t>        (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لو فرضنا في هذا المشروع نحتاج اكثر من مصدر و موقع للمحتوى </a:t>
            </a:r>
            <a:r>
              <a:rPr lang="ar-SA" sz="2800" dirty="0">
                <a:cs typeface="Fanan" pitchFamily="2" charset="-78"/>
              </a:rPr>
              <a:t>)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7- لا حدود جغرافية للتقنية بمعنى 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        (تستطيع أن تجعل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المشروع يعمل في مكة والمدينة معا 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)</a:t>
            </a: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8- صيانتها غير معقدة 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9- يمكنك التحكم بالمشروع عن بعد بمعنى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يمكنك ادارة المشروع من الرياض</a:t>
            </a:r>
            <a:r>
              <a:rPr lang="ar-SA" sz="2800" dirty="0">
                <a:cs typeface="Fanan" pitchFamily="2" charset="-78"/>
              </a:rPr>
              <a:t> 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10-  المشروع فريد من نوعه في الشرق الاوسط ولم يطبق إلى هذا اللحظة </a:t>
            </a:r>
          </a:p>
          <a:p>
            <a:pPr>
              <a:spcAft>
                <a:spcPts val="600"/>
              </a:spcAft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498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32156" y="703385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كيفية الاستفادة من المشروع في موسم الحج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16522" y="1333399"/>
            <a:ext cx="9802401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1- </a:t>
            </a:r>
            <a:r>
              <a:rPr lang="ar-SA" sz="2800" dirty="0" smtClean="0">
                <a:cs typeface="Fanan" pitchFamily="2" charset="-78"/>
              </a:rPr>
              <a:t>دعم </a:t>
            </a:r>
            <a:r>
              <a:rPr lang="ar-SA" sz="2800" dirty="0">
                <a:cs typeface="Fanan" pitchFamily="2" charset="-78"/>
              </a:rPr>
              <a:t>جهود وزارة الحج و الشؤون الاسلامية في </a:t>
            </a:r>
            <a:r>
              <a:rPr lang="ar-SA" sz="2800" dirty="0" smtClean="0">
                <a:cs typeface="Fanan" pitchFamily="2" charset="-78"/>
              </a:rPr>
              <a:t>توعية </a:t>
            </a:r>
            <a:r>
              <a:rPr lang="ar-SA" sz="2800" dirty="0">
                <a:cs typeface="Fanan" pitchFamily="2" charset="-78"/>
              </a:rPr>
              <a:t>ضيوف </a:t>
            </a:r>
            <a:r>
              <a:rPr lang="ar-SA" sz="2800" dirty="0" smtClean="0">
                <a:cs typeface="Fanan" pitchFamily="2" charset="-78"/>
              </a:rPr>
              <a:t>الرحمن </a:t>
            </a:r>
            <a:r>
              <a:rPr lang="ar-SA" sz="2800" dirty="0" smtClean="0">
                <a:solidFill>
                  <a:srgbClr val="FF0000"/>
                </a:solidFill>
                <a:cs typeface="Fanan" pitchFamily="2" charset="-78"/>
              </a:rPr>
              <a:t>كيف</a:t>
            </a:r>
            <a:endParaRPr lang="ar-SA" sz="2800" dirty="0">
              <a:solidFill>
                <a:srgbClr val="FF0000"/>
              </a:solidFill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2- </a:t>
            </a:r>
            <a:r>
              <a:rPr lang="ar-SA" sz="2800" dirty="0" smtClean="0">
                <a:solidFill>
                  <a:srgbClr val="FF0000"/>
                </a:solidFill>
                <a:cs typeface="Fanan" pitchFamily="2" charset="-78"/>
              </a:rPr>
              <a:t>ب</a:t>
            </a:r>
            <a:r>
              <a:rPr lang="ar-SA" sz="2800" dirty="0" smtClean="0">
                <a:cs typeface="Fanan" pitchFamily="2" charset="-78"/>
              </a:rPr>
              <a:t>تفعيل </a:t>
            </a:r>
            <a:r>
              <a:rPr lang="ar-SA" sz="2800" dirty="0">
                <a:cs typeface="Fanan" pitchFamily="2" charset="-78"/>
              </a:rPr>
              <a:t>مئات من الجهات الخيرية حسب تخصصها و أخص بها </a:t>
            </a:r>
            <a:r>
              <a:rPr lang="ar-SA" sz="2800" dirty="0" smtClean="0">
                <a:solidFill>
                  <a:srgbClr val="FF0000"/>
                </a:solidFill>
                <a:cs typeface="Fanan" pitchFamily="2" charset="-78"/>
              </a:rPr>
              <a:t>كيف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 </a:t>
            </a:r>
            <a:r>
              <a:rPr lang="ar-SA" sz="2800" dirty="0" smtClean="0">
                <a:cs typeface="Fanan" pitchFamily="2" charset="-78"/>
              </a:rPr>
              <a:t>          (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جمعيات توعية الجاليات بالمملكة </a:t>
            </a:r>
            <a:r>
              <a:rPr lang="ar-SA" sz="2800" dirty="0">
                <a:cs typeface="Fanan" pitchFamily="2" charset="-78"/>
              </a:rPr>
              <a:t>)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3- </a:t>
            </a:r>
            <a:r>
              <a:rPr lang="ar-SA" sz="2800" dirty="0" smtClean="0">
                <a:solidFill>
                  <a:srgbClr val="FF0000"/>
                </a:solidFill>
                <a:cs typeface="Fanan" pitchFamily="2" charset="-78"/>
              </a:rPr>
              <a:t>ب</a:t>
            </a:r>
            <a:r>
              <a:rPr lang="ar-SA" sz="2800" dirty="0" smtClean="0">
                <a:cs typeface="Fanan" pitchFamily="2" charset="-78"/>
              </a:rPr>
              <a:t>تشغيل </a:t>
            </a:r>
            <a:r>
              <a:rPr lang="ar-SA" sz="2800" dirty="0">
                <a:cs typeface="Fanan" pitchFamily="2" charset="-78"/>
              </a:rPr>
              <a:t>آلاف الدعاة والمترجمين الموجودين في المملكة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4- تغطية جميع لغات الحجاج الوافدين للمملكة </a:t>
            </a:r>
            <a:r>
              <a:rPr lang="ar-SA" sz="2800" dirty="0" smtClean="0">
                <a:cs typeface="Fanan" pitchFamily="2" charset="-78"/>
              </a:rPr>
              <a:t> 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cs typeface="Fanan" pitchFamily="2" charset="-78"/>
              </a:rPr>
              <a:t>5- </a:t>
            </a:r>
            <a:r>
              <a:rPr lang="ar-SA" sz="2800" dirty="0">
                <a:cs typeface="Fanan" pitchFamily="2" charset="-78"/>
              </a:rPr>
              <a:t>انشاء شات </a:t>
            </a:r>
            <a:r>
              <a:rPr lang="ar-SA" sz="2800" dirty="0" smtClean="0">
                <a:cs typeface="Fanan" pitchFamily="2" charset="-78"/>
              </a:rPr>
              <a:t>للدعم الفني  </a:t>
            </a:r>
            <a:r>
              <a:rPr lang="ar-SA" sz="2800" dirty="0">
                <a:cs typeface="Fanan" pitchFamily="2" charset="-78"/>
              </a:rPr>
              <a:t>[ </a:t>
            </a:r>
            <a:r>
              <a:rPr lang="ar-SA" sz="2800" dirty="0" smtClean="0">
                <a:cs typeface="Fanan" pitchFamily="2" charset="-78"/>
              </a:rPr>
              <a:t>تم صادق </a:t>
            </a:r>
            <a:r>
              <a:rPr lang="ar-SA" sz="2800" dirty="0">
                <a:cs typeface="Fanan" pitchFamily="2" charset="-78"/>
              </a:rPr>
              <a:t>]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/>
            </a:r>
            <a:br>
              <a:rPr lang="ar-SA" sz="2800" dirty="0">
                <a:cs typeface="Fanan" pitchFamily="2" charset="-78"/>
              </a:rPr>
            </a:b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3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56309" y="855094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 smtClean="0">
                <a:solidFill>
                  <a:srgbClr val="7030A0"/>
                </a:solidFill>
                <a:cs typeface="Fanan" pitchFamily="2" charset="-78"/>
              </a:rPr>
              <a:t>:</a:t>
            </a:r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تابع : </a:t>
            </a:r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كيفية 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الاستفادة من المشروع في موسم الحج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86155" y="1595897"/>
            <a:ext cx="9497600" cy="3493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6- انشاء قنوات راديو وفيديو  (يوتيوب ) مباشرة مرتبطة بنقاط في مخيمات منى حسب الجنسية واللغة </a:t>
            </a:r>
            <a:r>
              <a:rPr lang="ar-SA" sz="2800" dirty="0" smtClean="0">
                <a:cs typeface="Fanan" pitchFamily="2" charset="-78"/>
              </a:rPr>
              <a:t>.</a:t>
            </a:r>
            <a:endParaRPr lang="ar-SA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7- انشاء نماذج للاقتراحات و الاستفسارات وقياس رضى </a:t>
            </a:r>
            <a:r>
              <a:rPr lang="ar-SA" sz="2800" dirty="0" smtClean="0">
                <a:cs typeface="Fanan" pitchFamily="2" charset="-78"/>
              </a:rPr>
              <a:t>المستفيدين </a:t>
            </a:r>
            <a:endParaRPr lang="ar-SA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8- ارسال رسائل اشعارات </a:t>
            </a:r>
            <a:r>
              <a:rPr lang="en-US" sz="2800" dirty="0" smtClean="0">
                <a:cs typeface="Fanan" pitchFamily="2" charset="-78"/>
              </a:rPr>
              <a:t>(</a:t>
            </a:r>
            <a:r>
              <a:rPr lang="en-US" sz="2800" dirty="0">
                <a:cs typeface="Fanan" pitchFamily="2" charset="-78"/>
              </a:rPr>
              <a:t>notifications</a:t>
            </a:r>
            <a:r>
              <a:rPr lang="en-US" sz="2800" dirty="0" smtClean="0">
                <a:cs typeface="Fanan" pitchFamily="2" charset="-78"/>
              </a:rPr>
              <a:t>) </a:t>
            </a:r>
            <a:r>
              <a:rPr lang="ar-SA" sz="2800" dirty="0" smtClean="0">
                <a:cs typeface="Fanan" pitchFamily="2" charset="-78"/>
              </a:rPr>
              <a:t> -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تنبيه </a:t>
            </a:r>
            <a:r>
              <a:rPr lang="ar-SA" sz="2800" dirty="0" smtClean="0">
                <a:cs typeface="Fanan" pitchFamily="2" charset="-78"/>
              </a:rPr>
              <a:t>-</a:t>
            </a:r>
            <a:endParaRPr lang="en-US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9- جمع قواعد البيانات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10- اقامة المسابقات الدينية و التشجيعية للحجاج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8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50802" y="515815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ما هي الجهات المعنية  بالمشروع 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65724" y="1242641"/>
            <a:ext cx="8999755" cy="55245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1- </a:t>
            </a:r>
            <a:r>
              <a:rPr lang="ar-SA" sz="2800" dirty="0" smtClean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وزارة </a:t>
            </a:r>
            <a:r>
              <a:rPr lang="ar-SA" sz="2800" dirty="0">
                <a:cs typeface="Fanan" pitchFamily="2" charset="-78"/>
              </a:rPr>
              <a:t>الحج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2-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وزارة </a:t>
            </a:r>
            <a:r>
              <a:rPr lang="ar-SA" sz="2800" dirty="0">
                <a:cs typeface="Fanan" pitchFamily="2" charset="-78"/>
              </a:rPr>
              <a:t>الشؤون الاسلامية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3-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وزارة </a:t>
            </a:r>
            <a:r>
              <a:rPr lang="ar-SA" sz="2800" dirty="0">
                <a:cs typeface="Fanan" pitchFamily="2" charset="-78"/>
              </a:rPr>
              <a:t>الموارد البشرية و </a:t>
            </a:r>
            <a:r>
              <a:rPr lang="ar-SA" sz="2800" dirty="0" err="1">
                <a:cs typeface="Fanan" pitchFamily="2" charset="-78"/>
              </a:rPr>
              <a:t>التمنية</a:t>
            </a:r>
            <a:r>
              <a:rPr lang="ar-SA" sz="2800" dirty="0">
                <a:cs typeface="Fanan" pitchFamily="2" charset="-78"/>
              </a:rPr>
              <a:t> الاجتماعية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4-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وزارة </a:t>
            </a:r>
            <a:r>
              <a:rPr lang="ar-SA" sz="2800" dirty="0">
                <a:cs typeface="Fanan" pitchFamily="2" charset="-78"/>
              </a:rPr>
              <a:t>الصحة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5-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الوزارات </a:t>
            </a:r>
            <a:r>
              <a:rPr lang="ar-SA" sz="2800" dirty="0">
                <a:cs typeface="Fanan" pitchFamily="2" charset="-78"/>
              </a:rPr>
              <a:t>الامنية التي تخدم الحج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6- </a:t>
            </a:r>
            <a:r>
              <a:rPr lang="ar-SA" sz="2800" dirty="0" smtClean="0">
                <a:cs typeface="Fanan" pitchFamily="2" charset="-78"/>
              </a:rPr>
              <a:t>جمعيات </a:t>
            </a:r>
            <a:r>
              <a:rPr lang="ar-SA" sz="2800" dirty="0">
                <a:cs typeface="Fanan" pitchFamily="2" charset="-78"/>
              </a:rPr>
              <a:t>الدعوة و الارشاد وتوعية الجاليات بالمملكة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7- الجامعات ( الاسلامية بالمدينة , ام القرى , الامام    )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8-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إدارة التوعية في </a:t>
            </a:r>
            <a:r>
              <a:rPr lang="ar-SA" sz="2800" dirty="0" smtClean="0">
                <a:cs typeface="Fanan" pitchFamily="2" charset="-78"/>
              </a:rPr>
              <a:t>ادارة </a:t>
            </a:r>
            <a:r>
              <a:rPr lang="ar-SA" sz="2800" dirty="0">
                <a:cs typeface="Fanan" pitchFamily="2" charset="-78"/>
              </a:rPr>
              <a:t>الحرمين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 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/>
            </a:r>
            <a:br>
              <a:rPr lang="ar-SA" sz="2800" dirty="0">
                <a:cs typeface="Fanan" pitchFamily="2" charset="-78"/>
              </a:rPr>
            </a:b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2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34138" y="5414735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4" y="5299716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30077" y="769882"/>
            <a:ext cx="81827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rgbClr val="7030A0"/>
                </a:solidFill>
                <a:cs typeface="Fanan" pitchFamily="2" charset="-78"/>
              </a:rPr>
              <a:t>ماذا ن</a:t>
            </a:r>
            <a:r>
              <a:rPr lang="ar-SA" sz="3600" dirty="0" smtClean="0">
                <a:solidFill>
                  <a:srgbClr val="7030A0"/>
                </a:solidFill>
                <a:cs typeface="Fanan" pitchFamily="2" charset="-78"/>
              </a:rPr>
              <a:t>تمنى </a:t>
            </a:r>
            <a:r>
              <a:rPr lang="ar-SA" sz="3600" dirty="0">
                <a:solidFill>
                  <a:srgbClr val="7030A0"/>
                </a:solidFill>
                <a:cs typeface="Fanan" pitchFamily="2" charset="-78"/>
              </a:rPr>
              <a:t>؟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5647" y="1644695"/>
            <a:ext cx="10157660" cy="3570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1- </a:t>
            </a:r>
            <a:r>
              <a:rPr lang="ar-SA" sz="2800" dirty="0" smtClean="0">
                <a:cs typeface="Fanan" pitchFamily="2" charset="-78"/>
              </a:rPr>
              <a:t>الشراكة مع </a:t>
            </a:r>
            <a:r>
              <a:rPr lang="ar-SA" sz="2800" dirty="0">
                <a:cs typeface="Fanan" pitchFamily="2" charset="-78"/>
              </a:rPr>
              <a:t>( التحول الرقمي ) </a:t>
            </a:r>
            <a:r>
              <a:rPr lang="ar-SA" sz="2800" dirty="0" smtClean="0">
                <a:cs typeface="Fanan" pitchFamily="2" charset="-78"/>
              </a:rPr>
              <a:t>للأخذ بدفة </a:t>
            </a:r>
            <a:r>
              <a:rPr lang="ar-SA" sz="2800" dirty="0">
                <a:cs typeface="Fanan" pitchFamily="2" charset="-78"/>
              </a:rPr>
              <a:t>القيادة </a:t>
            </a:r>
            <a:r>
              <a:rPr lang="ar-SA" sz="2800" dirty="0" smtClean="0">
                <a:cs typeface="Fanan" pitchFamily="2" charset="-78"/>
              </a:rPr>
              <a:t>لإدارة </a:t>
            </a:r>
            <a:r>
              <a:rPr lang="ar-SA" sz="2800" dirty="0">
                <a:cs typeface="Fanan" pitchFamily="2" charset="-78"/>
              </a:rPr>
              <a:t>المشروع 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2- الحصول على أكثر من داعم لضخامة </a:t>
            </a:r>
            <a:r>
              <a:rPr lang="ar-SA" sz="2800" dirty="0" smtClean="0">
                <a:cs typeface="Fanan" pitchFamily="2" charset="-78"/>
              </a:rPr>
              <a:t>المشروع .  </a:t>
            </a:r>
            <a:endParaRPr lang="ar-SA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3- ان ينفذ المشروع في موسم حج العام القادم 1443 هـ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4- مشاركة الجهات الخيرية في المشروع وخصوصا جمعيات </a:t>
            </a:r>
            <a:r>
              <a:rPr lang="ar-SA" sz="2800" dirty="0" smtClean="0">
                <a:cs typeface="Fanan" pitchFamily="2" charset="-78"/>
              </a:rPr>
              <a:t>الدعوة</a:t>
            </a: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 </a:t>
            </a:r>
            <a:r>
              <a:rPr lang="ar-SA" sz="2800" dirty="0" smtClean="0">
                <a:cs typeface="Fanan" pitchFamily="2" charset="-78"/>
              </a:rPr>
              <a:t>                  </a:t>
            </a:r>
            <a:r>
              <a:rPr lang="ar-SA" sz="2800" dirty="0">
                <a:cs typeface="Fanan" pitchFamily="2" charset="-78"/>
              </a:rPr>
              <a:t>(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لانهم المختص الاساسي في هذا المجال </a:t>
            </a:r>
            <a:r>
              <a:rPr lang="ar-SA" sz="2800" dirty="0" smtClean="0">
                <a:cs typeface="Fanan" pitchFamily="2" charset="-78"/>
              </a:rPr>
              <a:t>) </a:t>
            </a:r>
            <a:endParaRPr lang="ar-SA" sz="2800" dirty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5- ان يكون المشروع ( صنع بالسعودية ) </a:t>
            </a:r>
            <a:endParaRPr lang="ar-SA" sz="2800" dirty="0" smtClean="0">
              <a:cs typeface="Fanan" pitchFamily="2" charset="-78"/>
            </a:endParaRPr>
          </a:p>
          <a:p>
            <a:pPr marL="742950" indent="-742950" algn="r" rtl="1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cs typeface="Fanan" pitchFamily="2" charset="-78"/>
              </a:rPr>
              <a:t> </a:t>
            </a:r>
            <a:r>
              <a:rPr lang="ar-SA" sz="2800" dirty="0" smtClean="0">
                <a:cs typeface="Fanan" pitchFamily="2" charset="-78"/>
              </a:rPr>
              <a:t>                       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يحتاج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إلى جلسات تقنية وورش عمل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49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938954" y="1699846"/>
            <a:ext cx="4185138" cy="3751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7883769" y="4735777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53667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372623"/>
            <a:ext cx="1451756" cy="1451756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2239108" y="1943820"/>
            <a:ext cx="79599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cs typeface="Fanan" pitchFamily="2" charset="-78"/>
              </a:rPr>
              <a:t>المحاور : </a:t>
            </a:r>
            <a:endParaRPr lang="ar-SA" sz="4400" dirty="0">
              <a:cs typeface="Fanan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137141" y="2610798"/>
            <a:ext cx="861646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 smtClean="0">
                <a:cs typeface="Fanan" pitchFamily="2" charset="-78"/>
              </a:rPr>
              <a:t>1- التعريف </a:t>
            </a:r>
            <a:r>
              <a:rPr lang="ar-SA" sz="3200" dirty="0">
                <a:cs typeface="Fanan" pitchFamily="2" charset="-78"/>
              </a:rPr>
              <a:t>بالمشروع </a:t>
            </a:r>
            <a:endParaRPr lang="ar-SA" sz="3200" dirty="0" smtClean="0"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>
                <a:cs typeface="Fanan" pitchFamily="2" charset="-78"/>
              </a:rPr>
              <a:t>2- </a:t>
            </a:r>
            <a:r>
              <a:rPr lang="ar-SA" sz="3200" dirty="0" smtClean="0">
                <a:cs typeface="Fanan" pitchFamily="2" charset="-78"/>
              </a:rPr>
              <a:t>ما هي التقنية </a:t>
            </a:r>
            <a:r>
              <a:rPr lang="ar-SA" sz="3200" dirty="0" smtClean="0">
                <a:cs typeface="Fanan" pitchFamily="2" charset="-78"/>
              </a:rPr>
              <a:t>المستخدمة </a:t>
            </a:r>
            <a:r>
              <a:rPr lang="ar-SA" sz="3200" dirty="0" smtClean="0">
                <a:cs typeface="Fanan" pitchFamily="2" charset="-78"/>
              </a:rPr>
              <a:t> </a:t>
            </a:r>
            <a:endParaRPr lang="ar-SA" sz="3200" dirty="0"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>
                <a:cs typeface="Fanan" pitchFamily="2" charset="-78"/>
              </a:rPr>
              <a:t>3- مميزات المشروع </a:t>
            </a:r>
            <a:r>
              <a:rPr lang="ar-SA" sz="3200" dirty="0" smtClean="0">
                <a:cs typeface="Fanan" pitchFamily="2" charset="-78"/>
              </a:rPr>
              <a:t>والاستفادة منه في </a:t>
            </a:r>
            <a:r>
              <a:rPr lang="ar-SA" sz="3200" dirty="0">
                <a:cs typeface="Fanan" pitchFamily="2" charset="-78"/>
              </a:rPr>
              <a:t>موسم </a:t>
            </a:r>
            <a:r>
              <a:rPr lang="ar-SA" sz="3200" dirty="0" smtClean="0">
                <a:cs typeface="Fanan" pitchFamily="2" charset="-78"/>
              </a:rPr>
              <a:t>الحج </a:t>
            </a:r>
            <a:endParaRPr lang="ar-SA" sz="3200" dirty="0">
              <a:cs typeface="Fanan" pitchFamily="2" charset="-78"/>
            </a:endParaRPr>
          </a:p>
          <a:p>
            <a:pPr algn="r"/>
            <a:endParaRPr lang="ar-SA" sz="3200" dirty="0">
              <a:cs typeface="Fanan" pitchFamily="2" charset="-78"/>
            </a:endParaRPr>
          </a:p>
          <a:p>
            <a:pPr algn="r"/>
            <a:endParaRPr lang="ar-SA" sz="3200" dirty="0">
              <a:cs typeface="Fanan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002221" y="4370487"/>
            <a:ext cx="37396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cs typeface="Fanan" pitchFamily="2" charset="-78"/>
              </a:rPr>
              <a:t>ختاما الأسئلة والأجوبة </a:t>
            </a:r>
          </a:p>
        </p:txBody>
      </p:sp>
    </p:spTree>
    <p:extLst>
      <p:ext uri="{BB962C8B-B14F-4D97-AF65-F5344CB8AC3E}">
        <p14:creationId xmlns:p14="http://schemas.microsoft.com/office/powerpoint/2010/main" val="5421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645878" y="1828800"/>
            <a:ext cx="4853354" cy="252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00108" y="4085493"/>
            <a:ext cx="2567353" cy="252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70" y="4555877"/>
            <a:ext cx="2050079" cy="20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8768" y="4679145"/>
            <a:ext cx="3064972" cy="192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50" y="4279025"/>
            <a:ext cx="2355050" cy="23550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173740" y="3018440"/>
            <a:ext cx="55335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0507819277</a:t>
            </a:r>
            <a:endParaRPr lang="ar-SA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37630" y="2300989"/>
            <a:ext cx="64698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accent6">
                    <a:lumMod val="75000"/>
                  </a:schemeClr>
                </a:solidFill>
                <a:cs typeface="Fanan" pitchFamily="2" charset="-78"/>
              </a:rPr>
              <a:t>للتواصل عبر </a:t>
            </a:r>
            <a:r>
              <a:rPr lang="ar-SA" sz="4000" dirty="0" err="1" smtClean="0">
                <a:solidFill>
                  <a:schemeClr val="accent6">
                    <a:lumMod val="75000"/>
                  </a:schemeClr>
                </a:solidFill>
                <a:cs typeface="Fanan" pitchFamily="2" charset="-78"/>
              </a:rPr>
              <a:t>الوتساب</a:t>
            </a:r>
            <a:endParaRPr lang="ar-SA" sz="4000" dirty="0">
              <a:solidFill>
                <a:schemeClr val="accent6">
                  <a:lumMod val="75000"/>
                </a:schemeClr>
              </a:solidFill>
              <a:cs typeface="Fanan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202129" y="2792103"/>
            <a:ext cx="15326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 smtClean="0">
                <a:solidFill>
                  <a:srgbClr val="7030A0"/>
                </a:solidFill>
                <a:cs typeface="Fanan" pitchFamily="2" charset="-78"/>
              </a:rPr>
              <a:t>؟؟</a:t>
            </a:r>
            <a:endParaRPr lang="ar-SA" sz="60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74931" y="2921168"/>
            <a:ext cx="15326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 smtClean="0">
                <a:solidFill>
                  <a:srgbClr val="7030A0"/>
                </a:solidFill>
                <a:cs typeface="Fanan" pitchFamily="2" charset="-78"/>
              </a:rPr>
              <a:t>؟؟</a:t>
            </a:r>
            <a:endParaRPr lang="ar-SA" sz="6000" dirty="0">
              <a:solidFill>
                <a:srgbClr val="7030A0"/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1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938954" y="1699846"/>
            <a:ext cx="4185138" cy="3751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524" y="4735776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372623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257604"/>
            <a:ext cx="1451756" cy="1451756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8700047" y="4996490"/>
            <a:ext cx="3339553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-1504" y="1704264"/>
            <a:ext cx="1103141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محدثكم  اخوكم </a:t>
            </a:r>
            <a:r>
              <a:rPr lang="ar-SA" sz="3200" dirty="0">
                <a:cs typeface="Fanan" pitchFamily="2" charset="-78"/>
              </a:rPr>
              <a:t>منصور </a:t>
            </a:r>
            <a:r>
              <a:rPr lang="ar-SA" sz="3200" dirty="0" smtClean="0">
                <a:cs typeface="Fanan" pitchFamily="2" charset="-78"/>
              </a:rPr>
              <a:t>بن خلف الشمري </a:t>
            </a:r>
            <a:endParaRPr lang="ar-SA" sz="3200" dirty="0"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أعمل في المجال الخيري منذ 16 سنة 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تنقلت فيها بين عدة ادارات  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(ادارة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توعية الجاليات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والتطوير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و التدريب و تنمية الموارد المالية )</a:t>
            </a: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" y="1736632"/>
            <a:ext cx="2122224" cy="2122224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469415" y="3252481"/>
            <a:ext cx="105129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التخصص الاكاديمي :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هندسة الكهرباء و الالكترونيات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235019" y="4240690"/>
            <a:ext cx="969292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والان : </a:t>
            </a:r>
            <a:r>
              <a:rPr lang="ar-SA" sz="2800" dirty="0">
                <a:cs typeface="Fanan" pitchFamily="2" charset="-78"/>
              </a:rPr>
              <a:t>مبرمج : </a:t>
            </a:r>
            <a:r>
              <a:rPr lang="ar-SA" sz="2800" dirty="0" smtClean="0">
                <a:cs typeface="Fanan" pitchFamily="2" charset="-78"/>
              </a:rPr>
              <a:t>(</a:t>
            </a:r>
            <a:r>
              <a:rPr lang="ar-SA" sz="2800" dirty="0" smtClean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تطبيقات , مواقع ,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برامج سطح المكتب </a:t>
            </a:r>
            <a:r>
              <a:rPr lang="ar-SA" sz="2800" dirty="0">
                <a:cs typeface="Fanan" pitchFamily="2" charset="-78"/>
              </a:rPr>
              <a:t>)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حاصل على لقب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سفير البرمجة من المبادرة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الوطنية  #</a:t>
            </a:r>
            <a:r>
              <a:rPr lang="ar-SA" sz="2800" u="sng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السعودية تبرمج </a:t>
            </a:r>
            <a:endParaRPr lang="ar-SA" sz="2800" u="sng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تم ترشيحي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 لمبادرة الشيخ 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محمد بن راشد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المكتوم ( </a:t>
            </a:r>
            <a:r>
              <a:rPr lang="ar-SA" sz="2800" dirty="0" smtClean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لبرمجة تطبيقات </a:t>
            </a:r>
            <a:r>
              <a:rPr lang="ar-SA" sz="2800" dirty="0" err="1" smtClean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الاندرويد</a:t>
            </a:r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)</a:t>
            </a:r>
            <a:endParaRPr lang="ar-SA" sz="2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2800" dirty="0">
                <a:solidFill>
                  <a:srgbClr val="7030A0"/>
                </a:solidFill>
                <a:cs typeface="Fanan" pitchFamily="2" charset="-78"/>
              </a:rPr>
              <a:t>حاصل على شهادات كثيرة 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في البرمجة من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شركة قوقل , ومنصات عالمية </a:t>
            </a:r>
            <a:r>
              <a:rPr lang="ar-SA" sz="2800" dirty="0" err="1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يودمي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 </a:t>
            </a:r>
            <a:r>
              <a:rPr lang="ar-SA" sz="2800" dirty="0" err="1">
                <a:solidFill>
                  <a:schemeClr val="bg2">
                    <a:lumMod val="50000"/>
                  </a:schemeClr>
                </a:solidFill>
                <a:cs typeface="Fanan" pitchFamily="2" charset="-78"/>
              </a:rPr>
              <a:t>ويديستي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561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" y="565167"/>
            <a:ext cx="8224439" cy="629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883769" y="5068643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372623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257604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56617" y="1709360"/>
            <a:ext cx="50630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7030A0"/>
                </a:solidFill>
                <a:cs typeface="Fanan" pitchFamily="2" charset="-78"/>
              </a:rPr>
              <a:t>فضل الحج وخدمة ضيوف الرحمن </a:t>
            </a:r>
            <a:endParaRPr lang="ar-SA" sz="32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2375112" y="257604"/>
            <a:ext cx="4100847" cy="615127"/>
          </a:xfrm>
          <a:custGeom>
            <a:avLst/>
            <a:gdLst>
              <a:gd name="connsiteX0" fmla="*/ 0 w 4100847"/>
              <a:gd name="connsiteY0" fmla="*/ 0 h 615127"/>
              <a:gd name="connsiteX1" fmla="*/ 4100847 w 4100847"/>
              <a:gd name="connsiteY1" fmla="*/ 0 h 615127"/>
              <a:gd name="connsiteX2" fmla="*/ 4100847 w 4100847"/>
              <a:gd name="connsiteY2" fmla="*/ 615127 h 615127"/>
              <a:gd name="connsiteX3" fmla="*/ 0 w 4100847"/>
              <a:gd name="connsiteY3" fmla="*/ 615127 h 615127"/>
              <a:gd name="connsiteX4" fmla="*/ 0 w 4100847"/>
              <a:gd name="connsiteY4" fmla="*/ 0 h 6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847" h="615127">
                <a:moveTo>
                  <a:pt x="0" y="0"/>
                </a:moveTo>
                <a:lnTo>
                  <a:pt x="4100847" y="0"/>
                </a:lnTo>
                <a:lnTo>
                  <a:pt x="4100847" y="615127"/>
                </a:lnTo>
                <a:lnTo>
                  <a:pt x="0" y="615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7160" rIns="137160" bIns="0" numCol="1" spcCol="1270" anchor="b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1675" b="-1"/>
          <a:stretch/>
        </p:blipFill>
        <p:spPr>
          <a:xfrm>
            <a:off x="1756856" y="2890008"/>
            <a:ext cx="8009932" cy="34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35" y="1740549"/>
            <a:ext cx="4415127" cy="33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883769" y="5068643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372623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257604"/>
            <a:ext cx="1451756" cy="1451756"/>
          </a:xfrm>
          <a:prstGeom prst="rect">
            <a:avLst/>
          </a:prstGeom>
        </p:spPr>
      </p:pic>
      <p:sp>
        <p:nvSpPr>
          <p:cNvPr id="9" name="شكل حر 8"/>
          <p:cNvSpPr/>
          <p:nvPr/>
        </p:nvSpPr>
        <p:spPr>
          <a:xfrm>
            <a:off x="2375112" y="257604"/>
            <a:ext cx="4100847" cy="615127"/>
          </a:xfrm>
          <a:custGeom>
            <a:avLst/>
            <a:gdLst>
              <a:gd name="connsiteX0" fmla="*/ 0 w 4100847"/>
              <a:gd name="connsiteY0" fmla="*/ 0 h 615127"/>
              <a:gd name="connsiteX1" fmla="*/ 4100847 w 4100847"/>
              <a:gd name="connsiteY1" fmla="*/ 0 h 615127"/>
              <a:gd name="connsiteX2" fmla="*/ 4100847 w 4100847"/>
              <a:gd name="connsiteY2" fmla="*/ 615127 h 615127"/>
              <a:gd name="connsiteX3" fmla="*/ 0 w 4100847"/>
              <a:gd name="connsiteY3" fmla="*/ 615127 h 615127"/>
              <a:gd name="connsiteX4" fmla="*/ 0 w 4100847"/>
              <a:gd name="connsiteY4" fmla="*/ 0 h 6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847" h="615127">
                <a:moveTo>
                  <a:pt x="0" y="0"/>
                </a:moveTo>
                <a:lnTo>
                  <a:pt x="4100847" y="0"/>
                </a:lnTo>
                <a:lnTo>
                  <a:pt x="4100847" y="615127"/>
                </a:lnTo>
                <a:lnTo>
                  <a:pt x="0" y="615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7160" rIns="137160" bIns="0" numCol="1" spcCol="1270" anchor="b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/>
          </a:p>
        </p:txBody>
      </p:sp>
      <p:sp>
        <p:nvSpPr>
          <p:cNvPr id="13" name="مربع نص 12"/>
          <p:cNvSpPr txBox="1"/>
          <p:nvPr/>
        </p:nvSpPr>
        <p:spPr>
          <a:xfrm>
            <a:off x="7714918" y="2677720"/>
            <a:ext cx="2738318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00" dirty="0" smtClean="0">
                <a:solidFill>
                  <a:srgbClr val="7030A0"/>
                </a:solidFill>
                <a:cs typeface="Fanan" pitchFamily="2" charset="-78"/>
              </a:rPr>
              <a:t>السيناريو </a:t>
            </a:r>
            <a:endParaRPr lang="ar-SA" sz="2300" dirty="0">
              <a:solidFill>
                <a:srgbClr val="7030A0"/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09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" y="565167"/>
            <a:ext cx="8224439" cy="629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883769" y="5068643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372623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257604"/>
            <a:ext cx="1451756" cy="1451756"/>
          </a:xfrm>
          <a:prstGeom prst="rect">
            <a:avLst/>
          </a:prstGeom>
        </p:spPr>
      </p:pic>
      <p:sp>
        <p:nvSpPr>
          <p:cNvPr id="9" name="شكل حر 8"/>
          <p:cNvSpPr/>
          <p:nvPr/>
        </p:nvSpPr>
        <p:spPr>
          <a:xfrm>
            <a:off x="2375112" y="257604"/>
            <a:ext cx="4100847" cy="615127"/>
          </a:xfrm>
          <a:custGeom>
            <a:avLst/>
            <a:gdLst>
              <a:gd name="connsiteX0" fmla="*/ 0 w 4100847"/>
              <a:gd name="connsiteY0" fmla="*/ 0 h 615127"/>
              <a:gd name="connsiteX1" fmla="*/ 4100847 w 4100847"/>
              <a:gd name="connsiteY1" fmla="*/ 0 h 615127"/>
              <a:gd name="connsiteX2" fmla="*/ 4100847 w 4100847"/>
              <a:gd name="connsiteY2" fmla="*/ 615127 h 615127"/>
              <a:gd name="connsiteX3" fmla="*/ 0 w 4100847"/>
              <a:gd name="connsiteY3" fmla="*/ 615127 h 615127"/>
              <a:gd name="connsiteX4" fmla="*/ 0 w 4100847"/>
              <a:gd name="connsiteY4" fmla="*/ 0 h 6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847" h="615127">
                <a:moveTo>
                  <a:pt x="0" y="0"/>
                </a:moveTo>
                <a:lnTo>
                  <a:pt x="4100847" y="0"/>
                </a:lnTo>
                <a:lnTo>
                  <a:pt x="4100847" y="615127"/>
                </a:lnTo>
                <a:lnTo>
                  <a:pt x="0" y="615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7160" rIns="137160" bIns="0" numCol="1" spcCol="1270" anchor="b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14350" y="2397876"/>
            <a:ext cx="3238499" cy="2728103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5117143" y="2372314"/>
            <a:ext cx="55332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dirty="0" smtClean="0">
                <a:solidFill>
                  <a:srgbClr val="7030A0"/>
                </a:solidFill>
                <a:cs typeface="Fanan" pitchFamily="2" charset="-78"/>
              </a:rPr>
              <a:t>تقييم الفكرة  :</a:t>
            </a:r>
            <a:endParaRPr lang="ar-SA" sz="48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105649" y="3191464"/>
            <a:ext cx="35447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مؤيد للفكرة    1</a:t>
            </a:r>
            <a:endParaRPr lang="ar-SA" sz="4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00740" y="4067764"/>
            <a:ext cx="8040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dirty="0" smtClean="0">
                <a:solidFill>
                  <a:schemeClr val="bg2">
                    <a:lumMod val="25000"/>
                  </a:schemeClr>
                </a:solidFill>
                <a:cs typeface="Fanan" pitchFamily="2" charset="-78"/>
              </a:rPr>
              <a:t>الفكرة مضيعة للوقت والجهد   2</a:t>
            </a:r>
            <a:endParaRPr lang="ar-SA" sz="4800" dirty="0">
              <a:solidFill>
                <a:schemeClr val="bg2">
                  <a:lumMod val="25000"/>
                </a:schemeClr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5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260416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298527"/>
            <a:ext cx="1451756" cy="145175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505199" y="1369907"/>
            <a:ext cx="4642339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 smtClean="0">
                <a:cs typeface="Fanan" pitchFamily="2" charset="-78"/>
              </a:rPr>
              <a:t>لنتفق </a:t>
            </a:r>
            <a:r>
              <a:rPr lang="ar-SA" sz="3200" dirty="0">
                <a:cs typeface="Fanan" pitchFamily="2" charset="-78"/>
              </a:rPr>
              <a:t>على مصطلح </a:t>
            </a:r>
            <a:r>
              <a:rPr lang="ar-SA" sz="3200" dirty="0" smtClean="0">
                <a:cs typeface="Fanan" pitchFamily="2" charset="-78"/>
              </a:rPr>
              <a:t> :</a:t>
            </a:r>
            <a:r>
              <a:rPr lang="ar-SA" sz="3200" dirty="0">
                <a:cs typeface="Fanan" pitchFamily="2" charset="-78"/>
              </a:rPr>
              <a:t>  </a:t>
            </a:r>
            <a:endParaRPr lang="ar-SA" sz="3200" dirty="0" smtClean="0">
              <a:cs typeface="Fanan" pitchFamily="2" charset="-78"/>
            </a:endParaRP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 smtClean="0"/>
              <a:t>  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ت = توجيهات</a:t>
            </a:r>
            <a:r>
              <a:rPr lang="ar-SA" sz="3200" dirty="0" smtClean="0"/>
              <a:t> 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/>
              <a:t>  </a:t>
            </a:r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م = مترجمة 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/>
              <a:t> </a:t>
            </a:r>
            <a:r>
              <a:rPr lang="ar-SA" sz="3200" dirty="0">
                <a:solidFill>
                  <a:schemeClr val="accent4"/>
                </a:solidFill>
                <a:cs typeface="Fanan" pitchFamily="2" charset="-78"/>
              </a:rPr>
              <a:t>ص = الجانب الصحي</a:t>
            </a:r>
            <a:r>
              <a:rPr lang="ar-SA" sz="3200" dirty="0"/>
              <a:t>  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/>
              <a:t>  </a:t>
            </a:r>
            <a:r>
              <a:rPr lang="ar-SA" sz="3200" dirty="0">
                <a:solidFill>
                  <a:srgbClr val="FF0000"/>
                </a:solidFill>
                <a:cs typeface="Fanan" pitchFamily="2" charset="-78"/>
              </a:rPr>
              <a:t>أ = الامني</a:t>
            </a:r>
            <a:r>
              <a:rPr lang="ar-SA" sz="3200" dirty="0">
                <a:solidFill>
                  <a:srgbClr val="FF0000"/>
                </a:solidFill>
              </a:rPr>
              <a:t> 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/>
              <a:t>  </a:t>
            </a:r>
            <a:r>
              <a:rPr lang="ar-SA" sz="3200" dirty="0">
                <a:solidFill>
                  <a:schemeClr val="accent6">
                    <a:lumMod val="75000"/>
                  </a:schemeClr>
                </a:solidFill>
                <a:cs typeface="Fanan" pitchFamily="2" charset="-78"/>
              </a:rPr>
              <a:t>د = الجانب الديني</a:t>
            </a:r>
            <a:r>
              <a:rPr lang="ar-SA" sz="3200" dirty="0">
                <a:cs typeface="Fanan" pitchFamily="2" charset="-78"/>
              </a:rPr>
              <a:t> </a:t>
            </a:r>
          </a:p>
          <a:p>
            <a:pPr marL="457200" indent="-457200" algn="r" rtl="1">
              <a:buClr>
                <a:schemeClr val="bg1"/>
              </a:buClr>
              <a:buFont typeface="Arial" pitchFamily="34" charset="0"/>
              <a:buChar char="•"/>
            </a:pPr>
            <a:r>
              <a:rPr lang="ar-SA" sz="3200" dirty="0"/>
              <a:t> </a:t>
            </a:r>
            <a:r>
              <a:rPr lang="ar-SA" sz="3200" dirty="0">
                <a:solidFill>
                  <a:srgbClr val="0070C0"/>
                </a:solidFill>
                <a:cs typeface="Fanan" pitchFamily="2" charset="-78"/>
              </a:rPr>
              <a:t>ق = الجانب القانوني </a:t>
            </a:r>
          </a:p>
          <a:p>
            <a:pPr algn="r"/>
            <a:endParaRPr lang="ar-SA" sz="3200" dirty="0">
              <a:cs typeface="Fanan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7402" y="1699845"/>
            <a:ext cx="2895029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72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ت</a:t>
            </a:r>
            <a:r>
              <a:rPr lang="ar-SA" sz="7200" dirty="0" smtClean="0">
                <a:solidFill>
                  <a:srgbClr val="7030A0"/>
                </a:solidFill>
                <a:cs typeface="Fanan" pitchFamily="2" charset="-78"/>
              </a:rPr>
              <a:t>ــــم </a:t>
            </a:r>
            <a:r>
              <a:rPr lang="ar-SA" sz="7200" dirty="0">
                <a:solidFill>
                  <a:srgbClr val="FFC000"/>
                </a:solidFill>
                <a:cs typeface="Fanan" pitchFamily="2" charset="-78"/>
              </a:rPr>
              <a:t>ص</a:t>
            </a:r>
            <a:r>
              <a:rPr lang="ar-SA" sz="7200" dirty="0">
                <a:solidFill>
                  <a:srgbClr val="FF0000"/>
                </a:solidFill>
                <a:cs typeface="Fanan" pitchFamily="2" charset="-78"/>
              </a:rPr>
              <a:t>ا</a:t>
            </a:r>
            <a:r>
              <a:rPr lang="ar-SA" sz="7200" dirty="0">
                <a:solidFill>
                  <a:schemeClr val="accent6">
                    <a:lumMod val="75000"/>
                  </a:schemeClr>
                </a:solidFill>
                <a:cs typeface="Fanan" pitchFamily="2" charset="-78"/>
              </a:rPr>
              <a:t>د</a:t>
            </a:r>
            <a:r>
              <a:rPr lang="ar-SA" sz="7200" dirty="0">
                <a:solidFill>
                  <a:srgbClr val="0070C0"/>
                </a:solidFill>
                <a:cs typeface="Fanan" pitchFamily="2" charset="-78"/>
              </a:rPr>
              <a:t>ق</a:t>
            </a:r>
            <a:r>
              <a:rPr lang="ar-SA" sz="7200" dirty="0">
                <a:solidFill>
                  <a:srgbClr val="7030A0"/>
                </a:solidFill>
                <a:cs typeface="Fanan" pitchFamily="2" charset="-78"/>
              </a:rPr>
              <a:t> </a:t>
            </a:r>
            <a:endParaRPr lang="ar-SA" sz="7200" dirty="0"/>
          </a:p>
        </p:txBody>
      </p:sp>
    </p:spTree>
    <p:extLst>
      <p:ext uri="{BB962C8B-B14F-4D97-AF65-F5344CB8AC3E}">
        <p14:creationId xmlns:p14="http://schemas.microsoft.com/office/powerpoint/2010/main" val="22443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10118923" y="5413546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1" y="5298527"/>
            <a:ext cx="1451756" cy="14517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79616" y="620165"/>
            <a:ext cx="8229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7030A0"/>
                </a:solidFill>
                <a:cs typeface="Fanan" pitchFamily="2" charset="-78"/>
              </a:rPr>
              <a:t>س : </a:t>
            </a:r>
            <a:r>
              <a:rPr lang="ar-SA" sz="3600" dirty="0">
                <a:cs typeface="Fanan" pitchFamily="2" charset="-78"/>
              </a:rPr>
              <a:t>لو كنت تريد </a:t>
            </a:r>
            <a:r>
              <a:rPr lang="ar-SA" sz="3600" dirty="0" smtClean="0">
                <a:cs typeface="Fanan" pitchFamily="2" charset="-78"/>
              </a:rPr>
              <a:t>توجيه حاج أيا </a:t>
            </a:r>
            <a:r>
              <a:rPr lang="ar-SA" sz="3600" dirty="0">
                <a:cs typeface="Fanan" pitchFamily="2" charset="-78"/>
              </a:rPr>
              <a:t>كانت </a:t>
            </a:r>
            <a:r>
              <a:rPr lang="ar-SA" sz="3600" dirty="0" smtClean="0">
                <a:cs typeface="Fanan" pitchFamily="2" charset="-78"/>
              </a:rPr>
              <a:t>لغته وتوعيته </a:t>
            </a:r>
            <a:r>
              <a:rPr lang="ar-SA" sz="3600" dirty="0">
                <a:cs typeface="Fanan" pitchFamily="2" charset="-78"/>
              </a:rPr>
              <a:t>بكل ما يخص جبل </a:t>
            </a:r>
            <a:r>
              <a:rPr lang="ar-SA" sz="3600" dirty="0" smtClean="0">
                <a:cs typeface="Fanan" pitchFamily="2" charset="-78"/>
              </a:rPr>
              <a:t>الصفا بالعمرة وانت غير موجود في الحرم مع الحاج  </a:t>
            </a:r>
            <a:r>
              <a:rPr lang="ar-SA" sz="3600" dirty="0">
                <a:solidFill>
                  <a:srgbClr val="7030A0"/>
                </a:solidFill>
                <a:cs typeface="Fanan" pitchFamily="2" charset="-78"/>
              </a:rPr>
              <a:t>؟ ما ذا تفعل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81" b="63497"/>
          <a:stretch/>
        </p:blipFill>
        <p:spPr>
          <a:xfrm>
            <a:off x="0" y="2579067"/>
            <a:ext cx="5543550" cy="4221607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676400" y="5298527"/>
            <a:ext cx="323850" cy="302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581400" y="3295650"/>
            <a:ext cx="380999" cy="361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7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3025"/>
            <a:ext cx="4200525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883769" y="5068643"/>
            <a:ext cx="4185138" cy="173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25470" r="33448" b="37778"/>
          <a:stretch/>
        </p:blipFill>
        <p:spPr bwMode="auto">
          <a:xfrm>
            <a:off x="8114277" y="372623"/>
            <a:ext cx="1939601" cy="12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5" y="257604"/>
            <a:ext cx="1451756" cy="145175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386662" y="2712136"/>
            <a:ext cx="758483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dirty="0" smtClean="0">
                <a:cs typeface="Fanan" pitchFamily="2" charset="-78"/>
              </a:rPr>
              <a:t>هو مشروع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تقني</a:t>
            </a:r>
            <a:r>
              <a:rPr lang="ar-SA" sz="2800" dirty="0" smtClean="0">
                <a:cs typeface="Fanan" pitchFamily="2" charset="-78"/>
              </a:rPr>
              <a:t>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توعوي</a:t>
            </a:r>
            <a:r>
              <a:rPr lang="ar-SA" sz="2800" dirty="0" smtClean="0">
                <a:cs typeface="Fanan" pitchFamily="2" charset="-78"/>
              </a:rPr>
              <a:t> يخدم </a:t>
            </a:r>
            <a:r>
              <a:rPr lang="ar-SA" sz="2800" dirty="0">
                <a:cs typeface="Fanan" pitchFamily="2" charset="-78"/>
              </a:rPr>
              <a:t>الحجاج من لحظة </a:t>
            </a:r>
            <a:r>
              <a:rPr lang="ar-SA" sz="2800" dirty="0" smtClean="0">
                <a:cs typeface="Fanan" pitchFamily="2" charset="-78"/>
              </a:rPr>
              <a:t>قدومهم إلى </a:t>
            </a:r>
            <a:r>
              <a:rPr lang="ar-SA" sz="2800" dirty="0" smtClean="0">
                <a:cs typeface="Fanan" pitchFamily="2" charset="-78"/>
              </a:rPr>
              <a:t>مطار جدة إلى لحظة مغادرتهم </a:t>
            </a:r>
            <a:r>
              <a:rPr lang="ar-SA" sz="2800" dirty="0" smtClean="0">
                <a:cs typeface="Fanan" pitchFamily="2" charset="-78"/>
              </a:rPr>
              <a:t>لبلادهم 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بكل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مراحل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الحج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Fanan" pitchFamily="2" charset="-78"/>
              </a:rPr>
              <a:t>من معرفة وتوعية وارشادات و تعليمات </a:t>
            </a:r>
            <a:r>
              <a:rPr lang="ar-SA" sz="2800" dirty="0">
                <a:cs typeface="Fanan" pitchFamily="2" charset="-78"/>
              </a:rPr>
              <a:t>من جميع </a:t>
            </a:r>
            <a:r>
              <a:rPr lang="ar-SA" sz="2800" dirty="0" smtClean="0">
                <a:cs typeface="Fanan" pitchFamily="2" charset="-78"/>
              </a:rPr>
              <a:t>الجهات المعنية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تصلهم عبر محتوى يرسل من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النظام الالكتروني الذي يرتبط </a:t>
            </a:r>
            <a:r>
              <a:rPr lang="ar-SA" sz="2800" dirty="0" smtClean="0">
                <a:solidFill>
                  <a:srgbClr val="7030A0"/>
                </a:solidFill>
                <a:cs typeface="Fanan" pitchFamily="2" charset="-78"/>
              </a:rPr>
              <a:t>بجوال الحاج اينما كان في منطقة </a:t>
            </a:r>
            <a:r>
              <a:rPr lang="ar-SA" sz="2800" dirty="0" smtClean="0">
                <a:cs typeface="Fanan" pitchFamily="2" charset="-78"/>
              </a:rPr>
              <a:t>مكة المكرمة .  </a:t>
            </a:r>
            <a:r>
              <a:rPr lang="ar-SA" sz="2800" dirty="0">
                <a:cs typeface="Fanan" pitchFamily="2" charset="-78"/>
              </a:rPr>
              <a:t> 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472153" y="2214972"/>
            <a:ext cx="35944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rgbClr val="7030A0"/>
                </a:solidFill>
                <a:cs typeface="Fanan" pitchFamily="2" charset="-78"/>
              </a:rPr>
              <a:t>مشروع المرشد الرقمي : </a:t>
            </a:r>
          </a:p>
        </p:txBody>
      </p:sp>
      <p:sp>
        <p:nvSpPr>
          <p:cNvPr id="9" name="شكل حر 8"/>
          <p:cNvSpPr/>
          <p:nvPr/>
        </p:nvSpPr>
        <p:spPr>
          <a:xfrm>
            <a:off x="2375112" y="257604"/>
            <a:ext cx="4100847" cy="615127"/>
          </a:xfrm>
          <a:custGeom>
            <a:avLst/>
            <a:gdLst>
              <a:gd name="connsiteX0" fmla="*/ 0 w 4100847"/>
              <a:gd name="connsiteY0" fmla="*/ 0 h 615127"/>
              <a:gd name="connsiteX1" fmla="*/ 4100847 w 4100847"/>
              <a:gd name="connsiteY1" fmla="*/ 0 h 615127"/>
              <a:gd name="connsiteX2" fmla="*/ 4100847 w 4100847"/>
              <a:gd name="connsiteY2" fmla="*/ 615127 h 615127"/>
              <a:gd name="connsiteX3" fmla="*/ 0 w 4100847"/>
              <a:gd name="connsiteY3" fmla="*/ 615127 h 615127"/>
              <a:gd name="connsiteX4" fmla="*/ 0 w 4100847"/>
              <a:gd name="connsiteY4" fmla="*/ 0 h 6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847" h="615127">
                <a:moveTo>
                  <a:pt x="0" y="0"/>
                </a:moveTo>
                <a:lnTo>
                  <a:pt x="4100847" y="0"/>
                </a:lnTo>
                <a:lnTo>
                  <a:pt x="4100847" y="615127"/>
                </a:lnTo>
                <a:lnTo>
                  <a:pt x="0" y="615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7160" rIns="137160" bIns="0" numCol="1" spcCol="1270" anchor="b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/>
          </a:p>
        </p:txBody>
      </p:sp>
    </p:spTree>
    <p:extLst>
      <p:ext uri="{BB962C8B-B14F-4D97-AF65-F5344CB8AC3E}">
        <p14:creationId xmlns:p14="http://schemas.microsoft.com/office/powerpoint/2010/main" val="34162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682</Words>
  <Application>Microsoft Office PowerPoint</Application>
  <PresentationFormat>مخصص</PresentationFormat>
  <Paragraphs>124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شوق خالد محمد الفوزان</dc:creator>
  <cp:lastModifiedBy>hp</cp:lastModifiedBy>
  <cp:revision>61</cp:revision>
  <dcterms:created xsi:type="dcterms:W3CDTF">2021-06-20T10:00:08Z</dcterms:created>
  <dcterms:modified xsi:type="dcterms:W3CDTF">2021-07-03T21:35:59Z</dcterms:modified>
</cp:coreProperties>
</file>