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Tajawal Medium"/>
      <p:regular r:id="rId21"/>
      <p:bold r:id="rId22"/>
    </p:embeddedFont>
    <p:embeddedFont>
      <p:font typeface="Tajawal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TajawalMedium-bold.fntdata"/><Relationship Id="rId10" Type="http://schemas.openxmlformats.org/officeDocument/2006/relationships/slide" Target="slides/slide5.xml"/><Relationship Id="rId21" Type="http://schemas.openxmlformats.org/officeDocument/2006/relationships/font" Target="fonts/TajawalMedium-regular.fntdata"/><Relationship Id="rId13" Type="http://schemas.openxmlformats.org/officeDocument/2006/relationships/slide" Target="slides/slide8.xml"/><Relationship Id="rId24" Type="http://schemas.openxmlformats.org/officeDocument/2006/relationships/font" Target="fonts/Tajawal-bold.fntdata"/><Relationship Id="rId12" Type="http://schemas.openxmlformats.org/officeDocument/2006/relationships/slide" Target="slides/slide7.xml"/><Relationship Id="rId23" Type="http://schemas.openxmlformats.org/officeDocument/2006/relationships/font" Target="fonts/Tajawal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4fa0c2a27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f4fa0c2a2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0b9f9ebb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f0b9f9eb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0b9f9ebba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f0b9f9ebb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0b9f9ebb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f0b9f9ebb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0806329dd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f0806329d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0806329dd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f0806329d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0b9f9ebba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f0b9f9ebb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7130" y="0"/>
            <a:ext cx="9261133" cy="52364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61" y="0"/>
            <a:ext cx="9097277" cy="51438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التنسيق المخصص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255725" y="780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6" name="Google Shape;26;p6"/>
          <p:cNvGrpSpPr/>
          <p:nvPr/>
        </p:nvGrpSpPr>
        <p:grpSpPr>
          <a:xfrm>
            <a:off x="7630842" y="5"/>
            <a:ext cx="1425640" cy="858406"/>
            <a:chOff x="0" y="0"/>
            <a:chExt cx="2400067" cy="1418619"/>
          </a:xfrm>
        </p:grpSpPr>
        <p:pic>
          <p:nvPicPr>
            <p:cNvPr descr="logo edit-01.png" id="27" name="Google Shape;27;p6"/>
            <p:cNvPicPr preferRelativeResize="0"/>
            <p:nvPr/>
          </p:nvPicPr>
          <p:blipFill rotWithShape="1">
            <a:blip r:embed="rId2">
              <a:alphaModFix/>
            </a:blip>
            <a:srcRect b="30460" l="51662" r="18060" t="16508"/>
            <a:stretch/>
          </p:blipFill>
          <p:spPr>
            <a:xfrm>
              <a:off x="1416510" y="0"/>
              <a:ext cx="983557" cy="1076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 edit-01.png" id="28" name="Google Shape;28;p6"/>
            <p:cNvPicPr preferRelativeResize="0"/>
            <p:nvPr/>
          </p:nvPicPr>
          <p:blipFill rotWithShape="1">
            <a:blip r:embed="rId2">
              <a:alphaModFix/>
            </a:blip>
            <a:srcRect b="16130" l="11866" r="48458" t="58252"/>
            <a:stretch/>
          </p:blipFill>
          <p:spPr>
            <a:xfrm>
              <a:off x="0" y="835242"/>
              <a:ext cx="1445640" cy="5833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صورة" id="29" name="Google Shape;29;p6"/>
          <p:cNvPicPr preferRelativeResize="0"/>
          <p:nvPr/>
        </p:nvPicPr>
        <p:blipFill rotWithShape="1">
          <a:blip r:embed="rId3">
            <a:alphaModFix/>
          </a:blip>
          <a:srcRect b="0" l="28460" r="-28460" t="0"/>
          <a:stretch/>
        </p:blipFill>
        <p:spPr>
          <a:xfrm>
            <a:off x="0" y="3461650"/>
            <a:ext cx="1445250" cy="168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909670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50" y="0"/>
            <a:ext cx="9094723" cy="514242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1082350" y="445025"/>
            <a:ext cx="610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1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1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pic>
        <p:nvPicPr>
          <p:cNvPr descr="صورة" id="44" name="Google Shape;4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26575" y="-202825"/>
            <a:ext cx="1266075" cy="14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/>
          <p:nvPr/>
        </p:nvSpPr>
        <p:spPr>
          <a:xfrm>
            <a:off x="765100" y="1152475"/>
            <a:ext cx="8067300" cy="3615600"/>
          </a:xfrm>
          <a:prstGeom prst="roundRect">
            <a:avLst>
              <a:gd fmla="val 5305" name="adj"/>
            </a:avLst>
          </a:prstGeom>
          <a:solidFill>
            <a:srgbClr val="FFFFFF"/>
          </a:solidFill>
          <a:ln cap="flat" cmpd="sng" w="12700">
            <a:solidFill>
              <a:srgbClr val="CB5D5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8750" lIns="48750" spcFirstLastPara="1" rIns="48750" wrap="square" tIns="48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9"/>
          <p:cNvGrpSpPr/>
          <p:nvPr/>
        </p:nvGrpSpPr>
        <p:grpSpPr>
          <a:xfrm>
            <a:off x="7501808" y="93306"/>
            <a:ext cx="1482762" cy="858406"/>
            <a:chOff x="0" y="0"/>
            <a:chExt cx="2400067" cy="1418619"/>
          </a:xfrm>
        </p:grpSpPr>
        <p:pic>
          <p:nvPicPr>
            <p:cNvPr descr="logo edit-01.png" id="47" name="Google Shape;47;p9"/>
            <p:cNvPicPr preferRelativeResize="0"/>
            <p:nvPr/>
          </p:nvPicPr>
          <p:blipFill rotWithShape="1">
            <a:blip r:embed="rId3">
              <a:alphaModFix/>
            </a:blip>
            <a:srcRect b="30460" l="51662" r="18060" t="16508"/>
            <a:stretch/>
          </p:blipFill>
          <p:spPr>
            <a:xfrm>
              <a:off x="1416510" y="0"/>
              <a:ext cx="983557" cy="1076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 edit-01.png" id="48" name="Google Shape;48;p9"/>
            <p:cNvPicPr preferRelativeResize="0"/>
            <p:nvPr/>
          </p:nvPicPr>
          <p:blipFill rotWithShape="1">
            <a:blip r:embed="rId3">
              <a:alphaModFix/>
            </a:blip>
            <a:srcRect b="16130" l="11866" r="48458" t="58252"/>
            <a:stretch/>
          </p:blipFill>
          <p:spPr>
            <a:xfrm>
              <a:off x="0" y="835242"/>
              <a:ext cx="1445640" cy="5833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" name="Google Shape;52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ltqniah.sa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altqniah.sa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slide" Target="/ppt/slides/slide7.xml"/><Relationship Id="rId6" Type="http://schemas.openxmlformats.org/officeDocument/2006/relationships/image" Target="../media/image20.png"/><Relationship Id="rId7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slide" Target="/ppt/slides/slide7.xml"/><Relationship Id="rId5" Type="http://schemas.openxmlformats.org/officeDocument/2006/relationships/image" Target="../media/image20.png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5" Type="http://schemas.openxmlformats.org/officeDocument/2006/relationships/slide" Target="/ppt/slides/slide8.xml"/><Relationship Id="rId6" Type="http://schemas.openxmlformats.org/officeDocument/2006/relationships/image" Target="../media/image18.png"/><Relationship Id="rId7" Type="http://schemas.openxmlformats.org/officeDocument/2006/relationships/slide" Target="/ppt/slides/slide14.xml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Relationship Id="rId7" Type="http://schemas.openxmlformats.org/officeDocument/2006/relationships/hyperlink" Target="https://www.speedtest.net/ar" TargetMode="External"/><Relationship Id="rId8" Type="http://schemas.openxmlformats.org/officeDocument/2006/relationships/hyperlink" Target="https://fast.com/a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4278E"/>
            </a:gs>
            <a:gs pos="100000">
              <a:srgbClr val="3886D4"/>
            </a:gs>
          </a:gsLst>
          <a:lin ang="5400012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>
            <a:hlinkClick r:id="rId3"/>
          </p:cNvPr>
          <p:cNvSpPr txBox="1"/>
          <p:nvPr/>
        </p:nvSpPr>
        <p:spPr>
          <a:xfrm>
            <a:off x="7149275" y="4296725"/>
            <a:ext cx="1098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ar" sz="1100" u="none" cap="none" strike="noStrik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التحول التقني</a:t>
            </a:r>
            <a:endParaRPr b="0" i="0" sz="1100" u="none" cap="none" strike="noStrike">
              <a:solidFill>
                <a:srgbClr val="FFFFFF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ar" sz="1100" u="none" cap="none" strike="noStrik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Tech Trans</a:t>
            </a:r>
            <a:endParaRPr b="0" i="0" sz="1100" u="none" cap="none" strike="noStrike">
              <a:solidFill>
                <a:srgbClr val="FFFFFF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0" y="4408350"/>
            <a:ext cx="18687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ar" sz="1100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ويبينار التحول التقني</a:t>
            </a:r>
            <a:endParaRPr b="1" sz="1100">
              <a:solidFill>
                <a:srgbClr val="FFFFFF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8772" y="1410875"/>
            <a:ext cx="5406476" cy="217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edit-03.png" id="72" name="Google Shape;72;p1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28125" l="51633" r="17803" t="17682"/>
          <a:stretch/>
        </p:blipFill>
        <p:spPr>
          <a:xfrm>
            <a:off x="8248175" y="4115675"/>
            <a:ext cx="633475" cy="68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7">
            <a:alphaModFix amt="21000"/>
          </a:blip>
          <a:srcRect b="20892" l="0" r="0" t="37147"/>
          <a:stretch/>
        </p:blipFill>
        <p:spPr>
          <a:xfrm>
            <a:off x="0" y="0"/>
            <a:ext cx="9144000" cy="19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20496" r="0" t="35843"/>
          <a:stretch/>
        </p:blipFill>
        <p:spPr>
          <a:xfrm>
            <a:off x="0" y="0"/>
            <a:ext cx="2822139" cy="2323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62" name="Google Shape;162;p23"/>
          <p:cNvPicPr preferRelativeResize="0"/>
          <p:nvPr/>
        </p:nvPicPr>
        <p:blipFill rotWithShape="1">
          <a:blip r:embed="rId4">
            <a:alphaModFix amt="82000"/>
          </a:blip>
          <a:srcRect b="0" l="0" r="0" t="0"/>
          <a:stretch/>
        </p:blipFill>
        <p:spPr>
          <a:xfrm>
            <a:off x="7319235" y="4035933"/>
            <a:ext cx="1824765" cy="114047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</p:pic>
      <p:sp>
        <p:nvSpPr>
          <p:cNvPr id="163" name="Google Shape;163;p23"/>
          <p:cNvSpPr/>
          <p:nvPr/>
        </p:nvSpPr>
        <p:spPr>
          <a:xfrm>
            <a:off x="2747235" y="892593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2000" u="none" cap="none" strike="noStrike">
                <a:solidFill>
                  <a:srgbClr val="1C4587"/>
                </a:solidFill>
                <a:latin typeface="Tajawal"/>
                <a:ea typeface="Tajawal"/>
                <a:cs typeface="Tajawal"/>
                <a:sym typeface="Tajawal"/>
              </a:rPr>
              <a:t>تعليمات أساسية لمسؤول البث</a:t>
            </a:r>
            <a:endParaRPr b="1" i="0" sz="2000" u="none" cap="none" strike="noStrike">
              <a:solidFill>
                <a:srgbClr val="1C4587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5013501" y="3635823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" sz="18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البث التجريبي</a:t>
            </a:r>
            <a:endParaRPr b="0" i="0" sz="18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5">
            <a:alphaModFix/>
          </a:blip>
          <a:srcRect b="0" l="33462" r="33416" t="0"/>
          <a:stretch/>
        </p:blipFill>
        <p:spPr>
          <a:xfrm>
            <a:off x="6161475" y="1680100"/>
            <a:ext cx="2768226" cy="196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52622" y="15307"/>
            <a:ext cx="2491376" cy="10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/>
        </p:nvSpPr>
        <p:spPr>
          <a:xfrm>
            <a:off x="514350" y="1865425"/>
            <a:ext cx="53610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دليل شرح استخدام المنصة.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تحديد نوع الفعالية.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تحديد وسيلة التواصل.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المقاطع المستخدمة.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التعليقات.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4"/>
          <p:cNvPicPr preferRelativeResize="0"/>
          <p:nvPr/>
        </p:nvPicPr>
        <p:blipFill rotWithShape="1">
          <a:blip r:embed="rId3">
            <a:alphaModFix/>
          </a:blip>
          <a:srcRect b="0" l="20496" r="0" t="35843"/>
          <a:stretch/>
        </p:blipFill>
        <p:spPr>
          <a:xfrm>
            <a:off x="0" y="0"/>
            <a:ext cx="2822139" cy="2323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73" name="Google Shape;173;p24"/>
          <p:cNvPicPr preferRelativeResize="0"/>
          <p:nvPr/>
        </p:nvPicPr>
        <p:blipFill rotWithShape="1">
          <a:blip r:embed="rId4">
            <a:alphaModFix amt="82000"/>
          </a:blip>
          <a:srcRect b="0" l="0" r="0" t="0"/>
          <a:stretch/>
        </p:blipFill>
        <p:spPr>
          <a:xfrm>
            <a:off x="7319235" y="4035933"/>
            <a:ext cx="1824765" cy="114047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</p:pic>
      <p:sp>
        <p:nvSpPr>
          <p:cNvPr id="174" name="Google Shape;174;p24"/>
          <p:cNvSpPr/>
          <p:nvPr/>
        </p:nvSpPr>
        <p:spPr>
          <a:xfrm>
            <a:off x="2747235" y="892593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2000" u="none" cap="none" strike="noStrike">
                <a:solidFill>
                  <a:srgbClr val="1C4587"/>
                </a:solidFill>
                <a:latin typeface="Tajawal"/>
                <a:ea typeface="Tajawal"/>
                <a:cs typeface="Tajawal"/>
                <a:sym typeface="Tajawal"/>
              </a:rPr>
              <a:t>تعليمات أساسية لمسؤول البث</a:t>
            </a:r>
            <a:endParaRPr b="1" i="0" sz="2000" u="none" cap="none" strike="noStrike">
              <a:solidFill>
                <a:srgbClr val="1C4587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4872885" y="3635823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" sz="18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البث الفعلي</a:t>
            </a:r>
            <a:endParaRPr b="0" i="0" sz="18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5">
            <a:alphaModFix/>
          </a:blip>
          <a:srcRect b="0" l="0" r="67948" t="0"/>
          <a:stretch/>
        </p:blipFill>
        <p:spPr>
          <a:xfrm>
            <a:off x="5955626" y="1680100"/>
            <a:ext cx="2678800" cy="196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52622" y="15307"/>
            <a:ext cx="2491376" cy="10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1660925" y="2264113"/>
            <a:ext cx="4086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التأكد والاستعداد.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904" y="288758"/>
            <a:ext cx="653852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 rotWithShape="1">
          <a:blip r:embed="rId4">
            <a:alphaModFix/>
          </a:blip>
          <a:srcRect b="0" l="20496" r="0" t="35843"/>
          <a:stretch/>
        </p:blipFill>
        <p:spPr>
          <a:xfrm flipH="1">
            <a:off x="6321860" y="0"/>
            <a:ext cx="2822140" cy="232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/>
          <p:nvPr/>
        </p:nvSpPr>
        <p:spPr>
          <a:xfrm>
            <a:off x="1366900" y="647175"/>
            <a:ext cx="581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800" u="none" cap="none" strike="noStrike">
                <a:solidFill>
                  <a:srgbClr val="1C4587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مهارات </a:t>
            </a:r>
            <a:r>
              <a:rPr b="1" lang="ar" sz="1800">
                <a:solidFill>
                  <a:srgbClr val="1C4587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وطريقة الحل الأمثل / </a:t>
            </a:r>
            <a:r>
              <a:rPr b="1" i="0" lang="ar" sz="1800" u="none" cap="none" strike="noStrike">
                <a:solidFill>
                  <a:srgbClr val="1C4587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المشاكل والاقتراحات </a:t>
            </a:r>
            <a:endParaRPr b="1" i="0" sz="1800" u="none" cap="none" strike="noStrike">
              <a:solidFill>
                <a:srgbClr val="1C4587"/>
              </a:solidFill>
              <a:latin typeface="Tajawal Medium"/>
              <a:ea typeface="Tajawal Medium"/>
              <a:cs typeface="Tajawal Medium"/>
              <a:sym typeface="Tajawal Medium"/>
            </a:endParaRPr>
          </a:p>
        </p:txBody>
      </p:sp>
      <p:pic>
        <p:nvPicPr>
          <p:cNvPr descr="A picture containing drawing&#10;&#10;Description automatically generated" id="186" name="Google Shape;186;p2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 amt="82000"/>
          </a:blip>
          <a:srcRect b="0" l="0" r="0" t="0"/>
          <a:stretch/>
        </p:blipFill>
        <p:spPr>
          <a:xfrm>
            <a:off x="7319235" y="4035933"/>
            <a:ext cx="1824765" cy="1140478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" y="15307"/>
            <a:ext cx="2491376" cy="10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 b="0" l="20496" r="0" t="35843"/>
          <a:stretch/>
        </p:blipFill>
        <p:spPr>
          <a:xfrm flipH="1">
            <a:off x="6321861" y="0"/>
            <a:ext cx="2822139" cy="232325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/>
          <p:nvPr/>
        </p:nvSpPr>
        <p:spPr>
          <a:xfrm>
            <a:off x="1366900" y="647175"/>
            <a:ext cx="581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800" u="none" cap="none" strike="noStrike">
                <a:solidFill>
                  <a:srgbClr val="1C4587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مهارات </a:t>
            </a:r>
            <a:r>
              <a:rPr b="1" lang="ar" sz="1800">
                <a:solidFill>
                  <a:srgbClr val="1C4587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وطريقة الحل الأمثل / </a:t>
            </a:r>
            <a:r>
              <a:rPr b="1" i="0" lang="ar" sz="1800" u="none" cap="none" strike="noStrike">
                <a:solidFill>
                  <a:srgbClr val="1C4587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المشاكل والاقتراحات </a:t>
            </a:r>
            <a:endParaRPr b="1" i="0" sz="1800" u="none" cap="none" strike="noStrike">
              <a:solidFill>
                <a:srgbClr val="1C4587"/>
              </a:solidFill>
              <a:latin typeface="Tajawal Medium"/>
              <a:ea typeface="Tajawal Medium"/>
              <a:cs typeface="Tajawal Medium"/>
              <a:sym typeface="Tajawal Medium"/>
            </a:endParaRPr>
          </a:p>
        </p:txBody>
      </p:sp>
      <p:pic>
        <p:nvPicPr>
          <p:cNvPr descr="A picture containing drawing&#10;&#10;Description automatically generated" id="194" name="Google Shape;194;p2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 amt="82000"/>
          </a:blip>
          <a:srcRect b="0" l="0" r="0" t="0"/>
          <a:stretch/>
        </p:blipFill>
        <p:spPr>
          <a:xfrm>
            <a:off x="7319235" y="4035933"/>
            <a:ext cx="1824765" cy="114047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</p:pic>
      <p:pic>
        <p:nvPicPr>
          <p:cNvPr id="195" name="Google Shape;19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" y="15307"/>
            <a:ext cx="2491376" cy="10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/>
        </p:nvSpPr>
        <p:spPr>
          <a:xfrm>
            <a:off x="4179400" y="1403750"/>
            <a:ext cx="30000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انقطاع الانترنت المفاجئ.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اعتذار المتحدث.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الوقت.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الصوت.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التجهيز المسبق.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مساعد لمسؤول البث.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الإعدادات</a:t>
            </a: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 b="33967" l="0" r="0" t="27337"/>
          <a:stretch/>
        </p:blipFill>
        <p:spPr>
          <a:xfrm>
            <a:off x="193079" y="994609"/>
            <a:ext cx="8247975" cy="2510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 rotWithShape="1">
          <a:blip r:embed="rId4">
            <a:alphaModFix/>
          </a:blip>
          <a:srcRect b="0" l="20496" r="0" t="35843"/>
          <a:stretch/>
        </p:blipFill>
        <p:spPr>
          <a:xfrm>
            <a:off x="0" y="0"/>
            <a:ext cx="2822140" cy="2323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03" name="Google Shape;203;p27"/>
          <p:cNvPicPr preferRelativeResize="0"/>
          <p:nvPr/>
        </p:nvPicPr>
        <p:blipFill rotWithShape="1">
          <a:blip r:embed="rId5">
            <a:alphaModFix amt="82000"/>
          </a:blip>
          <a:srcRect b="0" l="0" r="0" t="0"/>
          <a:stretch/>
        </p:blipFill>
        <p:spPr>
          <a:xfrm>
            <a:off x="7319235" y="4035933"/>
            <a:ext cx="1824765" cy="1140478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</p:pic>
      <p:sp>
        <p:nvSpPr>
          <p:cNvPr id="204" name="Google Shape;204;p27"/>
          <p:cNvSpPr/>
          <p:nvPr/>
        </p:nvSpPr>
        <p:spPr>
          <a:xfrm>
            <a:off x="1218385" y="291168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800" u="none" cap="none" strike="noStrike">
                <a:solidFill>
                  <a:srgbClr val="1C4587"/>
                </a:solidFill>
                <a:latin typeface="Tajawal"/>
                <a:ea typeface="Tajawal"/>
                <a:cs typeface="Tajawal"/>
                <a:sym typeface="Tajawal"/>
              </a:rPr>
              <a:t>تعليمات أساسية للمتحدث</a:t>
            </a:r>
            <a:endParaRPr b="1" i="0" sz="1800" u="none" cap="none" strike="noStrike">
              <a:solidFill>
                <a:srgbClr val="1C4587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6321860" y="3310643"/>
            <a:ext cx="18181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" sz="18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الالتزام</a:t>
            </a:r>
            <a:r>
              <a:rPr lang="ar" sz="1800">
                <a:latin typeface="Tajawal"/>
                <a:ea typeface="Tajawal"/>
                <a:cs typeface="Tajawal"/>
                <a:sym typeface="Tajawal"/>
              </a:rPr>
              <a:t> </a:t>
            </a:r>
            <a:r>
              <a:rPr b="0" i="0" lang="ar" sz="18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بموعد البث التجريبي والفعلي</a:t>
            </a:r>
            <a:endParaRPr b="0" i="0" sz="18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3682355" y="3310643"/>
            <a:ext cx="18181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" sz="18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المرونة في إدارة بعض الأخطاء</a:t>
            </a:r>
            <a:endParaRPr b="0" i="0" sz="18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685799" y="3310650"/>
            <a:ext cx="199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" sz="18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الالتزام</a:t>
            </a:r>
            <a:r>
              <a:rPr b="0" i="0" lang="ar" sz="18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 </a:t>
            </a:r>
            <a:r>
              <a:rPr b="0" i="0" lang="ar" sz="18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بتعليمات مسؤول</a:t>
            </a:r>
            <a:r>
              <a:rPr lang="ar" sz="1800">
                <a:latin typeface="Tajawal"/>
                <a:ea typeface="Tajawal"/>
                <a:cs typeface="Tajawal"/>
                <a:sym typeface="Tajawal"/>
              </a:rPr>
              <a:t> </a:t>
            </a:r>
            <a:r>
              <a:rPr b="0" i="0" lang="ar" sz="18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البث ووسيلة التواصل</a:t>
            </a:r>
            <a:endParaRPr b="0" i="0" sz="18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52622" y="15307"/>
            <a:ext cx="2491376" cy="10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144" y="178186"/>
            <a:ext cx="5092400" cy="361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2622" y="15307"/>
            <a:ext cx="2491376" cy="10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5">
            <a:alphaModFix/>
          </a:blip>
          <a:srcRect b="0" l="15519" r="0" t="35843"/>
          <a:stretch/>
        </p:blipFill>
        <p:spPr>
          <a:xfrm>
            <a:off x="0" y="0"/>
            <a:ext cx="3133549" cy="24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2902344" y="2296109"/>
            <a:ext cx="30000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rPr>
              <a:t>محاضــــرة بــعــنــــــــوان: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82" name="Google Shape;82;p15"/>
          <p:cNvPicPr preferRelativeResize="0"/>
          <p:nvPr/>
        </p:nvPicPr>
        <p:blipFill rotWithShape="1">
          <a:blip r:embed="rId6">
            <a:alphaModFix amt="82000"/>
          </a:blip>
          <a:srcRect b="0" l="0" r="0" t="0"/>
          <a:stretch/>
        </p:blipFill>
        <p:spPr>
          <a:xfrm>
            <a:off x="7319235" y="4035933"/>
            <a:ext cx="1824765" cy="1140478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</p:pic>
      <p:sp>
        <p:nvSpPr>
          <p:cNvPr id="83" name="Google Shape;83;p15"/>
          <p:cNvSpPr txBox="1"/>
          <p:nvPr/>
        </p:nvSpPr>
        <p:spPr>
          <a:xfrm>
            <a:off x="1227221" y="3792397"/>
            <a:ext cx="6350247" cy="669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2800" u="none" cap="none" strike="noStrike">
                <a:solidFill>
                  <a:srgbClr val="5A2A92"/>
                </a:solidFill>
                <a:latin typeface="Tajawal"/>
                <a:ea typeface="Tajawal"/>
                <a:cs typeface="Tajawal"/>
                <a:sym typeface="Tajawal"/>
              </a:rPr>
              <a:t>آليات وأسرار لإدارة البث المباشر</a:t>
            </a:r>
            <a:endParaRPr b="1" i="0" sz="2800" u="none" cap="none" strike="noStrike">
              <a:solidFill>
                <a:srgbClr val="5A2A9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 amt="43000"/>
          </a:blip>
          <a:srcRect b="24823" l="41403" r="0" t="0"/>
          <a:stretch/>
        </p:blipFill>
        <p:spPr>
          <a:xfrm>
            <a:off x="0" y="1435800"/>
            <a:ext cx="4608402" cy="3707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89" name="Google Shape;89;p16"/>
          <p:cNvPicPr preferRelativeResize="0"/>
          <p:nvPr/>
        </p:nvPicPr>
        <p:blipFill rotWithShape="1">
          <a:blip r:embed="rId4">
            <a:alphaModFix amt="82000"/>
          </a:blip>
          <a:srcRect b="0" l="0" r="0" t="0"/>
          <a:stretch/>
        </p:blipFill>
        <p:spPr>
          <a:xfrm>
            <a:off x="7319235" y="4035933"/>
            <a:ext cx="1824765" cy="114047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5">
            <a:alphaModFix/>
          </a:blip>
          <a:srcRect b="-367" l="979" r="6590" t="-4520"/>
          <a:stretch/>
        </p:blipFill>
        <p:spPr>
          <a:xfrm flipH="1" rot="-5400000">
            <a:off x="5894538" y="-244938"/>
            <a:ext cx="3082650" cy="35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3593200" y="2333675"/>
            <a:ext cx="36663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278E"/>
              </a:buClr>
              <a:buSzPts val="1800"/>
              <a:buFont typeface="Tajawal"/>
              <a:buChar char="❖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عناصر إدارة البث.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429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278E"/>
              </a:buClr>
              <a:buSzPts val="1800"/>
              <a:buFont typeface="Tajawal"/>
              <a:buChar char="❖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معايير اختيار منصة البث.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429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278E"/>
              </a:buClr>
              <a:buSzPts val="1800"/>
              <a:buFont typeface="Tajawal"/>
              <a:buChar char="❖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مهام ومهارات مسؤول البث.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786900" y="1106875"/>
            <a:ext cx="383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1C4587"/>
                </a:solidFill>
                <a:latin typeface="Tajawal"/>
                <a:ea typeface="Tajawal"/>
                <a:cs typeface="Tajawal"/>
                <a:sym typeface="Tajawal"/>
              </a:rPr>
              <a:t>المحـــــــــــاور</a:t>
            </a:r>
            <a:endParaRPr b="1" i="0" sz="1800" u="none" cap="none" strike="noStrike">
              <a:solidFill>
                <a:srgbClr val="1C4587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" y="15307"/>
            <a:ext cx="2491376" cy="10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15307"/>
            <a:ext cx="2491376" cy="1001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99" name="Google Shape;99;p17"/>
          <p:cNvPicPr preferRelativeResize="0"/>
          <p:nvPr/>
        </p:nvPicPr>
        <p:blipFill rotWithShape="1">
          <a:blip r:embed="rId4">
            <a:alphaModFix amt="82000"/>
          </a:blip>
          <a:srcRect b="0" l="0" r="0" t="0"/>
          <a:stretch/>
        </p:blipFill>
        <p:spPr>
          <a:xfrm>
            <a:off x="7319235" y="4035933"/>
            <a:ext cx="1824765" cy="114047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</p:pic>
      <p:sp>
        <p:nvSpPr>
          <p:cNvPr id="100" name="Google Shape;100;p17"/>
          <p:cNvSpPr txBox="1"/>
          <p:nvPr/>
        </p:nvSpPr>
        <p:spPr>
          <a:xfrm>
            <a:off x="1227221" y="3792397"/>
            <a:ext cx="63501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5A2A9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3387049" y="1056788"/>
            <a:ext cx="361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1C4587"/>
                </a:solidFill>
                <a:latin typeface="Tajawal"/>
                <a:ea typeface="Tajawal"/>
                <a:cs typeface="Tajawal"/>
                <a:sym typeface="Tajawal"/>
              </a:rPr>
              <a:t>عناصر إدارة البث</a:t>
            </a:r>
            <a:endParaRPr b="1" i="0" sz="1800" u="none" cap="none" strike="noStrike">
              <a:solidFill>
                <a:srgbClr val="1C4587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5">
            <a:alphaModFix amt="43000"/>
          </a:blip>
          <a:srcRect b="24823" l="41403" r="0" t="0"/>
          <a:stretch/>
        </p:blipFill>
        <p:spPr>
          <a:xfrm>
            <a:off x="0" y="1435800"/>
            <a:ext cx="4608402" cy="37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3593200" y="2333675"/>
            <a:ext cx="36663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278E"/>
              </a:buClr>
              <a:buSzPts val="1800"/>
              <a:buFont typeface="Tajawal"/>
              <a:buAutoNum type="arabicPeriod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المنصة المستخدمة</a:t>
            </a: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429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278E"/>
              </a:buClr>
              <a:buSzPts val="1800"/>
              <a:buFont typeface="Tajawal"/>
              <a:buAutoNum type="arabicPeriod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مسؤول البث.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429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278E"/>
              </a:buClr>
              <a:buSzPts val="1800"/>
              <a:buFont typeface="Tajawal"/>
              <a:buAutoNum type="arabicPeriod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المتحدث.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6">
            <a:alphaModFix/>
          </a:blip>
          <a:srcRect b="-367" l="979" r="6590" t="-4520"/>
          <a:stretch/>
        </p:blipFill>
        <p:spPr>
          <a:xfrm flipH="1" rot="-5400000">
            <a:off x="5894538" y="-244938"/>
            <a:ext cx="3082650" cy="35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3181" l="0" r="0" t="1552"/>
          <a:stretch/>
        </p:blipFill>
        <p:spPr>
          <a:xfrm>
            <a:off x="1174550" y="1070975"/>
            <a:ext cx="5781951" cy="4072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10" name="Google Shape;110;p18"/>
          <p:cNvPicPr preferRelativeResize="0"/>
          <p:nvPr/>
        </p:nvPicPr>
        <p:blipFill rotWithShape="1">
          <a:blip r:embed="rId4">
            <a:alphaModFix amt="82000"/>
          </a:blip>
          <a:srcRect b="0" l="0" r="0" t="0"/>
          <a:stretch/>
        </p:blipFill>
        <p:spPr>
          <a:xfrm>
            <a:off x="7319235" y="4035933"/>
            <a:ext cx="1824765" cy="1140478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5">
            <a:alphaModFix/>
          </a:blip>
          <a:srcRect b="13085" l="20495" r="19460" t="39289"/>
          <a:stretch/>
        </p:blipFill>
        <p:spPr>
          <a:xfrm flipH="1">
            <a:off x="5991726" y="0"/>
            <a:ext cx="3152274" cy="255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" y="15307"/>
            <a:ext cx="2491376" cy="10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2069" y="1038733"/>
            <a:ext cx="5067300" cy="29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b="10840" l="15519" r="19086" t="35843"/>
          <a:stretch/>
        </p:blipFill>
        <p:spPr>
          <a:xfrm>
            <a:off x="0" y="0"/>
            <a:ext cx="3433011" cy="2855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19" name="Google Shape;119;p19"/>
          <p:cNvPicPr preferRelativeResize="0"/>
          <p:nvPr/>
        </p:nvPicPr>
        <p:blipFill rotWithShape="1">
          <a:blip r:embed="rId5">
            <a:alphaModFix amt="82000"/>
          </a:blip>
          <a:srcRect b="0" l="0" r="0" t="0"/>
          <a:stretch/>
        </p:blipFill>
        <p:spPr>
          <a:xfrm>
            <a:off x="7319235" y="4035933"/>
            <a:ext cx="1824765" cy="1140478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</p:pic>
      <p:sp>
        <p:nvSpPr>
          <p:cNvPr id="120" name="Google Shape;120;p19"/>
          <p:cNvSpPr/>
          <p:nvPr/>
        </p:nvSpPr>
        <p:spPr>
          <a:xfrm>
            <a:off x="2772069" y="3217120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6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ما هو احتياجك؟</a:t>
            </a:r>
            <a:endParaRPr b="1" i="0" sz="16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ar" sz="16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كم العدد المتوقع؟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52622" y="15307"/>
            <a:ext cx="2491376" cy="10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0" l="20496" r="0" t="35843"/>
          <a:stretch/>
        </p:blipFill>
        <p:spPr>
          <a:xfrm flipH="1">
            <a:off x="6762172" y="0"/>
            <a:ext cx="2381827" cy="196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27" name="Google Shape;127;p20"/>
          <p:cNvPicPr preferRelativeResize="0"/>
          <p:nvPr/>
        </p:nvPicPr>
        <p:blipFill rotWithShape="1">
          <a:blip r:embed="rId4">
            <a:alphaModFix amt="82000"/>
          </a:blip>
          <a:srcRect b="0" l="0" r="0" t="0"/>
          <a:stretch/>
        </p:blipFill>
        <p:spPr>
          <a:xfrm>
            <a:off x="7319235" y="4035933"/>
            <a:ext cx="1824765" cy="1140478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</p:pic>
      <p:sp>
        <p:nvSpPr>
          <p:cNvPr id="128" name="Google Shape;128;p20"/>
          <p:cNvSpPr/>
          <p:nvPr/>
        </p:nvSpPr>
        <p:spPr>
          <a:xfrm>
            <a:off x="2190172" y="454532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2400" u="none" cap="none" strike="noStrike">
                <a:solidFill>
                  <a:srgbClr val="1C4587"/>
                </a:solidFill>
                <a:latin typeface="Tajawal"/>
                <a:ea typeface="Tajawal"/>
                <a:cs typeface="Tajawal"/>
                <a:sym typeface="Tajawal"/>
              </a:rPr>
              <a:t>تعليمات أساسية</a:t>
            </a:r>
            <a:endParaRPr b="1" i="0" sz="2400" u="none" cap="none" strike="noStrike">
              <a:solidFill>
                <a:srgbClr val="1C4587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-48693" y="3635823"/>
            <a:ext cx="4572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20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المتحدث</a:t>
            </a:r>
            <a:endParaRPr b="1" i="0" sz="20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4476173" y="3635823"/>
            <a:ext cx="4572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20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مسؤول البث</a:t>
            </a:r>
            <a:endParaRPr b="1" i="0" sz="20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31" name="Google Shape;131;p2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48614" y="1362708"/>
            <a:ext cx="3902345" cy="214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7797" y="1061628"/>
            <a:ext cx="3230539" cy="244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3" y="15307"/>
            <a:ext cx="2491376" cy="10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0" l="20496" r="0" t="35843"/>
          <a:stretch/>
        </p:blipFill>
        <p:spPr>
          <a:xfrm>
            <a:off x="0" y="0"/>
            <a:ext cx="2822140" cy="2323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39" name="Google Shape;139;p21"/>
          <p:cNvPicPr preferRelativeResize="0"/>
          <p:nvPr/>
        </p:nvPicPr>
        <p:blipFill rotWithShape="1">
          <a:blip r:embed="rId4">
            <a:alphaModFix amt="82000"/>
          </a:blip>
          <a:srcRect b="0" l="0" r="0" t="0"/>
          <a:stretch/>
        </p:blipFill>
        <p:spPr>
          <a:xfrm>
            <a:off x="7319235" y="4035933"/>
            <a:ext cx="1824765" cy="1140478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</p:pic>
      <p:sp>
        <p:nvSpPr>
          <p:cNvPr id="140" name="Google Shape;140;p21"/>
          <p:cNvSpPr/>
          <p:nvPr/>
        </p:nvSpPr>
        <p:spPr>
          <a:xfrm>
            <a:off x="2747235" y="892593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2000" u="none" cap="none" strike="noStrike">
                <a:solidFill>
                  <a:srgbClr val="1C4587"/>
                </a:solidFill>
                <a:latin typeface="Tajawal"/>
                <a:ea typeface="Tajawal"/>
                <a:cs typeface="Tajawal"/>
                <a:sym typeface="Tajawal"/>
              </a:rPr>
              <a:t>تعليمات أساسية لمسؤول البث</a:t>
            </a:r>
            <a:endParaRPr b="1" i="0" sz="2000" u="none" cap="none" strike="noStrike">
              <a:solidFill>
                <a:srgbClr val="1C4587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5164330" y="3635823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" sz="18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اختبار الإنترنت</a:t>
            </a:r>
            <a:endParaRPr b="0" i="0" sz="18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182" y="1603900"/>
            <a:ext cx="8357798" cy="196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52622" y="15307"/>
            <a:ext cx="2491376" cy="10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2895600" y="35814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rPr>
              <a:t>البث التجريبي</a:t>
            </a:r>
            <a:endParaRPr sz="1800">
              <a:solidFill>
                <a:schemeClr val="dk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75025" y="358963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rPr>
              <a:t>البث الفعلي</a:t>
            </a:r>
            <a:endParaRPr sz="1800">
              <a:solidFill>
                <a:schemeClr val="dk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20496" r="0" t="35843"/>
          <a:stretch/>
        </p:blipFill>
        <p:spPr>
          <a:xfrm>
            <a:off x="0" y="0"/>
            <a:ext cx="2822139" cy="2323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51" name="Google Shape;151;p22"/>
          <p:cNvPicPr preferRelativeResize="0"/>
          <p:nvPr/>
        </p:nvPicPr>
        <p:blipFill rotWithShape="1">
          <a:blip r:embed="rId4">
            <a:alphaModFix amt="82000"/>
          </a:blip>
          <a:srcRect b="0" l="0" r="0" t="0"/>
          <a:stretch/>
        </p:blipFill>
        <p:spPr>
          <a:xfrm>
            <a:off x="7319235" y="4035933"/>
            <a:ext cx="1824765" cy="114047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</p:pic>
      <p:sp>
        <p:nvSpPr>
          <p:cNvPr id="152" name="Google Shape;152;p22"/>
          <p:cNvSpPr/>
          <p:nvPr/>
        </p:nvSpPr>
        <p:spPr>
          <a:xfrm>
            <a:off x="2747235" y="892593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2000" u="none" cap="none" strike="noStrike">
                <a:solidFill>
                  <a:srgbClr val="1C4587"/>
                </a:solidFill>
                <a:latin typeface="Tajawal"/>
                <a:ea typeface="Tajawal"/>
                <a:cs typeface="Tajawal"/>
                <a:sym typeface="Tajawal"/>
              </a:rPr>
              <a:t>تعليمات أساسية لمسؤول البث</a:t>
            </a:r>
            <a:endParaRPr b="1" i="0" sz="2000" u="none" cap="none" strike="noStrike">
              <a:solidFill>
                <a:srgbClr val="1C4587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5164330" y="3635823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" sz="18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اختبار الإنترنت</a:t>
            </a:r>
            <a:endParaRPr b="0" i="0" sz="18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5">
            <a:alphaModFix/>
          </a:blip>
          <a:srcRect b="0" l="66236" r="-3" t="0"/>
          <a:stretch/>
        </p:blipFill>
        <p:spPr>
          <a:xfrm>
            <a:off x="5928821" y="1680100"/>
            <a:ext cx="2822151" cy="196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52622" y="15307"/>
            <a:ext cx="2491376" cy="10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942974" y="2017825"/>
            <a:ext cx="4932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سرعة الإتصال لا تقل عن 20 ميجا بت.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سرعة التحميل"</a:t>
            </a:r>
            <a:r>
              <a:rPr lang="ar" sz="1200">
                <a:solidFill>
                  <a:srgbClr val="2C2F34"/>
                </a:solidFill>
                <a:highlight>
                  <a:srgbClr val="FFFFFF"/>
                </a:highlight>
              </a:rPr>
              <a:t>DOWNLOAD"</a:t>
            </a: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 والرفع"</a:t>
            </a:r>
            <a:r>
              <a:rPr lang="ar" sz="1200">
                <a:solidFill>
                  <a:srgbClr val="2C2F34"/>
                </a:solidFill>
                <a:highlight>
                  <a:srgbClr val="FFFFFF"/>
                </a:highlight>
              </a:rPr>
              <a:t>UPLOAD" و"Ping"</a:t>
            </a: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.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2A92"/>
              </a:buClr>
              <a:buSzPts val="1600"/>
              <a:buFont typeface="Tajawal"/>
              <a:buChar char="●"/>
            </a:pPr>
            <a:r>
              <a:rPr b="1" lang="ar" sz="1600">
                <a:solidFill>
                  <a:srgbClr val="434343"/>
                </a:solidFill>
                <a:latin typeface="Tajawal"/>
                <a:ea typeface="Tajawal"/>
                <a:cs typeface="Tajawal"/>
                <a:sym typeface="Tajawal"/>
              </a:rPr>
              <a:t>مواقع لاختبار سرعة الإنترنت: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 u="sng">
                <a:solidFill>
                  <a:schemeClr val="hlink"/>
                </a:solidFill>
                <a:latin typeface="Tajawal"/>
                <a:ea typeface="Tajawal"/>
                <a:cs typeface="Tajawal"/>
                <a:sym typeface="Tajawal"/>
                <a:hlinkClick r:id="rId7"/>
              </a:rPr>
              <a:t>https://www.speedtest.net/ar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 u="sng">
                <a:solidFill>
                  <a:schemeClr val="hlink"/>
                </a:solidFill>
                <a:latin typeface="Tajawal"/>
                <a:ea typeface="Tajawal"/>
                <a:cs typeface="Tajawal"/>
                <a:sym typeface="Tajawal"/>
                <a:hlinkClick r:id="rId8"/>
              </a:rPr>
              <a:t>https://fast.com/ar/</a:t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