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24"/>
  </p:notesMasterIdLst>
  <p:sldIdLst>
    <p:sldId id="256" r:id="rId4"/>
    <p:sldId id="257" r:id="rId5"/>
    <p:sldId id="305" r:id="rId6"/>
    <p:sldId id="258" r:id="rId7"/>
    <p:sldId id="281" r:id="rId8"/>
    <p:sldId id="302" r:id="rId9"/>
    <p:sldId id="304" r:id="rId10"/>
    <p:sldId id="291" r:id="rId11"/>
    <p:sldId id="259" r:id="rId12"/>
    <p:sldId id="260" r:id="rId13"/>
    <p:sldId id="261" r:id="rId14"/>
    <p:sldId id="264" r:id="rId15"/>
    <p:sldId id="265" r:id="rId16"/>
    <p:sldId id="270" r:id="rId17"/>
    <p:sldId id="266" r:id="rId18"/>
    <p:sldId id="267" r:id="rId19"/>
    <p:sldId id="268" r:id="rId20"/>
    <p:sldId id="269" r:id="rId21"/>
    <p:sldId id="262" r:id="rId22"/>
    <p:sldId id="263" r:id="rId23"/>
  </p:sldIdLst>
  <p:sldSz cx="9144000" cy="5143500" type="screen16x9"/>
  <p:notesSz cx="6858000" cy="9144000"/>
  <p:embeddedFontLst>
    <p:embeddedFont>
      <p:font typeface="AXtMazen" panose="00000400000000000000" pitchFamily="2" charset="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</p:embeddedFont>
    <p:embeddedFont>
      <p:font typeface="GE SS Unique Bold" panose="020A0503020102020204" pitchFamily="18" charset="-78"/>
      <p:bold r:id="rId31"/>
    </p:embeddedFont>
    <p:embeddedFont>
      <p:font typeface="Hacen Saudi Arabia" panose="02000000000000000000" pitchFamily="2" charset="-78"/>
      <p:regular r:id="rId32"/>
    </p:embeddedFont>
    <p:embeddedFont>
      <p:font typeface="Sakkal Majalla" panose="02000000000000000000" pitchFamily="2" charset="-78"/>
      <p:regular r:id="rId33"/>
      <p:bold r:id="rId34"/>
    </p:embeddedFont>
    <p:embeddedFont>
      <p:font typeface="Tajawal" panose="020B0604020202020204" charset="-78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70" d="100"/>
          <a:sy n="70" d="100"/>
        </p:scale>
        <p:origin x="1180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840d325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840d325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6a8922c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6a8922c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831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6a8922c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6a8922c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502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6a8922c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6a8922c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337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6a8922c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6a8922c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447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6ab5dd57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6ab5dd57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0957af7b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0957af7b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840d325b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840d325b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840d325b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840d325b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26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840d325b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840d325b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1f47e721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1f47e721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6a8922c7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6a8922c7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6a8922c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6a8922c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6a8922c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6a8922c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849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6a8922c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6a8922c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02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361" y="0"/>
            <a:ext cx="9097277" cy="514387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التنسيق المخصص 1">
  <p:cSld name="CUSTO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55725" y="78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1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61" name="Google Shape;61;p15"/>
          <p:cNvGrpSpPr/>
          <p:nvPr/>
        </p:nvGrpSpPr>
        <p:grpSpPr>
          <a:xfrm>
            <a:off x="7630842" y="5"/>
            <a:ext cx="1425640" cy="858406"/>
            <a:chOff x="0" y="0"/>
            <a:chExt cx="2400067" cy="1418619"/>
          </a:xfrm>
        </p:grpSpPr>
        <p:pic>
          <p:nvPicPr>
            <p:cNvPr id="62" name="Google Shape;62;p15" descr="logo edit-01.png"/>
            <p:cNvPicPr preferRelativeResize="0"/>
            <p:nvPr/>
          </p:nvPicPr>
          <p:blipFill rotWithShape="1">
            <a:blip r:embed="rId2">
              <a:alphaModFix/>
            </a:blip>
            <a:srcRect l="51662" t="16508" r="18060" b="30460"/>
            <a:stretch/>
          </p:blipFill>
          <p:spPr>
            <a:xfrm>
              <a:off x="1416510" y="0"/>
              <a:ext cx="983557" cy="1076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5" descr="logo edit-01.png"/>
            <p:cNvPicPr preferRelativeResize="0"/>
            <p:nvPr/>
          </p:nvPicPr>
          <p:blipFill rotWithShape="1">
            <a:blip r:embed="rId2">
              <a:alphaModFix/>
            </a:blip>
            <a:srcRect l="11866" t="58253" r="48458" b="16130"/>
            <a:stretch/>
          </p:blipFill>
          <p:spPr>
            <a:xfrm>
              <a:off x="0" y="835242"/>
              <a:ext cx="1445640" cy="5833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" name="Google Shape;64;p15" descr="صورة"/>
          <p:cNvPicPr preferRelativeResize="0"/>
          <p:nvPr/>
        </p:nvPicPr>
        <p:blipFill rotWithShape="1">
          <a:blip r:embed="rId3">
            <a:alphaModFix/>
          </a:blip>
          <a:srcRect l="28460" r="-28460"/>
          <a:stretch/>
        </p:blipFill>
        <p:spPr>
          <a:xfrm>
            <a:off x="0" y="3461650"/>
            <a:ext cx="1445250" cy="168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09670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650" y="0"/>
            <a:ext cx="9094723" cy="51424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1082350" y="445025"/>
            <a:ext cx="610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1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1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pic>
        <p:nvPicPr>
          <p:cNvPr id="79" name="Google Shape;79;p18" descr="صورة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6575" y="-202825"/>
            <a:ext cx="1266075" cy="14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/>
          <p:nvPr/>
        </p:nvSpPr>
        <p:spPr>
          <a:xfrm>
            <a:off x="765100" y="1152475"/>
            <a:ext cx="8067300" cy="3615600"/>
          </a:xfrm>
          <a:prstGeom prst="roundRect">
            <a:avLst>
              <a:gd name="adj" fmla="val 5305"/>
            </a:avLst>
          </a:prstGeom>
          <a:solidFill>
            <a:srgbClr val="FFFFFF"/>
          </a:solidFill>
          <a:ln w="12700" cap="flat" cmpd="sng">
            <a:solidFill>
              <a:srgbClr val="CB5D5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8750" tIns="48750" rIns="48750" bIns="487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" name="Google Shape;81;p18"/>
          <p:cNvGrpSpPr/>
          <p:nvPr/>
        </p:nvGrpSpPr>
        <p:grpSpPr>
          <a:xfrm>
            <a:off x="7501808" y="93306"/>
            <a:ext cx="1482762" cy="858406"/>
            <a:chOff x="0" y="0"/>
            <a:chExt cx="2400067" cy="1418619"/>
          </a:xfrm>
        </p:grpSpPr>
        <p:pic>
          <p:nvPicPr>
            <p:cNvPr id="82" name="Google Shape;82;p18" descr="logo edit-01.png"/>
            <p:cNvPicPr preferRelativeResize="0"/>
            <p:nvPr/>
          </p:nvPicPr>
          <p:blipFill rotWithShape="1">
            <a:blip r:embed="rId3">
              <a:alphaModFix/>
            </a:blip>
            <a:srcRect l="51662" t="16508" r="18060" b="30460"/>
            <a:stretch/>
          </p:blipFill>
          <p:spPr>
            <a:xfrm>
              <a:off x="1416510" y="0"/>
              <a:ext cx="983557" cy="1076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8" descr="logo edit-01.png"/>
            <p:cNvPicPr preferRelativeResize="0"/>
            <p:nvPr/>
          </p:nvPicPr>
          <p:blipFill rotWithShape="1">
            <a:blip r:embed="rId3">
              <a:alphaModFix/>
            </a:blip>
            <a:srcRect l="11866" t="58253" r="48458" b="16130"/>
            <a:stretch/>
          </p:blipFill>
          <p:spPr>
            <a:xfrm>
              <a:off x="0" y="835242"/>
              <a:ext cx="1445640" cy="5833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7130" y="0"/>
            <a:ext cx="9261133" cy="523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16/08/42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444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16/08/42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7407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16/08/42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796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16/08/42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1815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16/08/42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0917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16/08/42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984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16/08/42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8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16/08/42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148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16/08/42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504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16/08/42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4424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2023-395B-49FD-8C0D-A0035A8C3A05}" type="datetimeFigureOut">
              <a:rPr lang="ar-SA" smtClean="0"/>
              <a:t>16/08/42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91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C2023-395B-49FD-8C0D-A0035A8C3A05}" type="datetimeFigureOut">
              <a:rPr lang="ar-SA" smtClean="0"/>
              <a:t>16/08/42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593B-1E68-455D-9A0E-7C7D95D608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8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ltqniah.s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soundcloud.com/midan_voice/qzyyqrv0hkzx&#1575;&#1604;&#1588;&#1607;&#1585;&#1577;" TargetMode="External"/><Relationship Id="rId4" Type="http://schemas.openxmlformats.org/officeDocument/2006/relationships/hyperlink" Target="https://www.aljazeera.net/midan/intellect/sociology/2020/6/25/%D8%A7%D9%84%D8%B4%D9%87%D8%B1%D8%A9-%D8%A7%D9%84%D9%81%D8%A7%D8%B1%D8%BA%D8%A9-%D9%83%D9%8A%D9%81-%D8%AA%D8%B3%D8%A7%D9%87%D9%85-%D9%85%D9%88%D8%A7%D9%82%D8%B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9.jpe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278E"/>
            </a:gs>
            <a:gs pos="100000">
              <a:srgbClr val="3886D4"/>
            </a:gs>
          </a:gsLst>
          <a:lin ang="5400012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>
            <a:hlinkClick r:id="rId3"/>
          </p:cNvPr>
          <p:cNvSpPr txBox="1"/>
          <p:nvPr/>
        </p:nvSpPr>
        <p:spPr>
          <a:xfrm>
            <a:off x="7149275" y="4296725"/>
            <a:ext cx="1098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التحول التقني</a:t>
            </a:r>
            <a:endParaRPr sz="1100">
              <a:solidFill>
                <a:srgbClr val="FFFFFF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Tech Trans</a:t>
            </a:r>
            <a:endParaRPr sz="1100">
              <a:solidFill>
                <a:srgbClr val="FFFFFF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15" name="Google Shape;115;p26"/>
          <p:cNvSpPr txBox="1">
            <a:spLocks noGrp="1"/>
          </p:cNvSpPr>
          <p:nvPr>
            <p:ph type="title"/>
          </p:nvPr>
        </p:nvSpPr>
        <p:spPr>
          <a:xfrm>
            <a:off x="0" y="4408350"/>
            <a:ext cx="1868700" cy="7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 b="1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ويبينار التحول التقني</a:t>
            </a:r>
            <a:endParaRPr sz="1100" b="1">
              <a:solidFill>
                <a:srgbClr val="FFFFFF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8772" y="1410875"/>
            <a:ext cx="5406476" cy="217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 descr="logo edit-03.png">
            <a:hlinkClick r:id="rId3"/>
          </p:cNvPr>
          <p:cNvPicPr preferRelativeResize="0"/>
          <p:nvPr/>
        </p:nvPicPr>
        <p:blipFill rotWithShape="1">
          <a:blip r:embed="rId5">
            <a:alphaModFix/>
          </a:blip>
          <a:srcRect l="51632" t="17682" r="17805" b="28125"/>
          <a:stretch/>
        </p:blipFill>
        <p:spPr>
          <a:xfrm>
            <a:off x="8248175" y="4115675"/>
            <a:ext cx="633478" cy="68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6">
            <a:alphaModFix amt="21000"/>
          </a:blip>
          <a:srcRect t="37147" b="20892"/>
          <a:stretch/>
        </p:blipFill>
        <p:spPr>
          <a:xfrm>
            <a:off x="0" y="0"/>
            <a:ext cx="9144000" cy="19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0"/>
          <p:cNvPicPr preferRelativeResize="0"/>
          <p:nvPr/>
        </p:nvPicPr>
        <p:blipFill rotWithShape="1">
          <a:blip r:embed="rId3">
            <a:alphaModFix/>
          </a:blip>
          <a:srcRect l="20496" t="35843"/>
          <a:stretch/>
        </p:blipFill>
        <p:spPr>
          <a:xfrm flipH="1">
            <a:off x="4970100" y="0"/>
            <a:ext cx="4173900" cy="343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1F8E33-89BB-A140-9CB6-6EEBB28167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319235" y="4035933"/>
            <a:ext cx="1824765" cy="11404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917F28-F4DF-4AFB-8018-14D7FF8D864C}"/>
              </a:ext>
            </a:extLst>
          </p:cNvPr>
          <p:cNvSpPr/>
          <p:nvPr/>
        </p:nvSpPr>
        <p:spPr>
          <a:xfrm>
            <a:off x="6855817" y="493882"/>
            <a:ext cx="2289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000" b="1" dirty="0">
                <a:solidFill>
                  <a:schemeClr val="bg1"/>
                </a:solidFill>
              </a:rPr>
              <a:t>مجال التأثير وكيف ننميه؟</a:t>
            </a:r>
          </a:p>
          <a:p>
            <a:pPr algn="ctr" rtl="1"/>
            <a:r>
              <a:rPr lang="ar-SA" sz="2000" b="1" dirty="0">
                <a:solidFill>
                  <a:schemeClr val="bg1"/>
                </a:solidFill>
              </a:rPr>
              <a:t>المحور الأول </a:t>
            </a:r>
          </a:p>
        </p:txBody>
      </p:sp>
      <p:sp>
        <p:nvSpPr>
          <p:cNvPr id="6" name="Oval 35">
            <a:extLst>
              <a:ext uri="{FF2B5EF4-FFF2-40B4-BE49-F238E27FC236}">
                <a16:creationId xmlns:a16="http://schemas.microsoft.com/office/drawing/2014/main" id="{02662BAF-8025-4563-850E-0BFF632F69E5}"/>
              </a:ext>
            </a:extLst>
          </p:cNvPr>
          <p:cNvSpPr/>
          <p:nvPr/>
        </p:nvSpPr>
        <p:spPr>
          <a:xfrm>
            <a:off x="110429" y="114111"/>
            <a:ext cx="1958768" cy="102658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7BF8DEB0-15B6-43C7-A279-6C700A08B502}"/>
              </a:ext>
            </a:extLst>
          </p:cNvPr>
          <p:cNvSpPr/>
          <p:nvPr/>
        </p:nvSpPr>
        <p:spPr>
          <a:xfrm>
            <a:off x="368074" y="381484"/>
            <a:ext cx="1466078" cy="496050"/>
          </a:xfrm>
          <a:prstGeom prst="roundRect">
            <a:avLst>
              <a:gd name="adj" fmla="val 1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blurRad="38100" stA="41000" endPos="30000" dir="5400000" sy="-100000" algn="bl" rotWithShape="0"/>
          </a:effectLst>
          <a:scene3d>
            <a:camera prst="orthographicFront"/>
            <a:lightRig rig="threePt" dir="t"/>
          </a:scene3d>
          <a:sp3d extrusionH="63500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التخصص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2" name="Group 19">
            <a:extLst>
              <a:ext uri="{FF2B5EF4-FFF2-40B4-BE49-F238E27FC236}">
                <a16:creationId xmlns:a16="http://schemas.microsoft.com/office/drawing/2014/main" id="{F16EA4E6-1538-48D9-8091-13D4F48B78CA}"/>
              </a:ext>
            </a:extLst>
          </p:cNvPr>
          <p:cNvGrpSpPr/>
          <p:nvPr/>
        </p:nvGrpSpPr>
        <p:grpSpPr>
          <a:xfrm>
            <a:off x="234468" y="3580585"/>
            <a:ext cx="2004229" cy="1894368"/>
            <a:chOff x="300114" y="3271244"/>
            <a:chExt cx="2138286" cy="2629306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61183BEF-61F6-4624-B489-C30A7D76F7AB}"/>
                </a:ext>
              </a:extLst>
            </p:cNvPr>
            <p:cNvSpPr/>
            <p:nvPr/>
          </p:nvSpPr>
          <p:spPr>
            <a:xfrm>
              <a:off x="914400" y="3964983"/>
              <a:ext cx="1524000" cy="40553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Content Placeholder 3">
              <a:extLst>
                <a:ext uri="{FF2B5EF4-FFF2-40B4-BE49-F238E27FC236}">
                  <a16:creationId xmlns:a16="http://schemas.microsoft.com/office/drawing/2014/main" id="{5EE668F9-A5E6-44D0-8934-B66902790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05" y="3271244"/>
              <a:ext cx="1045490" cy="1001057"/>
            </a:xfrm>
            <a:prstGeom prst="rect">
              <a:avLst/>
            </a:prstGeom>
          </p:spPr>
        </p:pic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BB377E6A-A46A-4A9A-89D2-B9A115471415}"/>
                </a:ext>
              </a:extLst>
            </p:cNvPr>
            <p:cNvSpPr txBox="1"/>
            <p:nvPr/>
          </p:nvSpPr>
          <p:spPr>
            <a:xfrm>
              <a:off x="300114" y="4458545"/>
              <a:ext cx="1684148" cy="1442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r" rtl="1">
                <a:lnSpc>
                  <a:spcPts val="19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ar-SA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التواصل الرقمي والتواصل الإنساني وشبكة العلاقات</a:t>
              </a:r>
              <a:endParaRPr 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" name="Group 22">
            <a:extLst>
              <a:ext uri="{FF2B5EF4-FFF2-40B4-BE49-F238E27FC236}">
                <a16:creationId xmlns:a16="http://schemas.microsoft.com/office/drawing/2014/main" id="{A0187E1D-7CAE-43E3-94CF-35D48CC44944}"/>
              </a:ext>
            </a:extLst>
          </p:cNvPr>
          <p:cNvGrpSpPr/>
          <p:nvPr/>
        </p:nvGrpSpPr>
        <p:grpSpPr>
          <a:xfrm>
            <a:off x="36139" y="1895940"/>
            <a:ext cx="2284433" cy="1066959"/>
            <a:chOff x="534980" y="1971286"/>
            <a:chExt cx="2436820" cy="1480897"/>
          </a:xfrm>
        </p:grpSpPr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92BC05B5-4F1C-4D85-BFF1-37D1205DA9E5}"/>
                </a:ext>
              </a:extLst>
            </p:cNvPr>
            <p:cNvSpPr/>
            <p:nvPr/>
          </p:nvSpPr>
          <p:spPr>
            <a:xfrm>
              <a:off x="1943100" y="2834253"/>
              <a:ext cx="1028700" cy="2057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Content Placeholder 3">
              <a:extLst>
                <a:ext uri="{FF2B5EF4-FFF2-40B4-BE49-F238E27FC236}">
                  <a16:creationId xmlns:a16="http://schemas.microsoft.com/office/drawing/2014/main" id="{D3A37556-33E6-432F-B2AA-6904107DC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162" y="2342713"/>
              <a:ext cx="732302" cy="701179"/>
            </a:xfrm>
            <a:prstGeom prst="rect">
              <a:avLst/>
            </a:prstGeom>
          </p:spPr>
        </p:pic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57A1D267-8AB5-4F8A-98EC-969D0C4B6383}"/>
                </a:ext>
              </a:extLst>
            </p:cNvPr>
            <p:cNvSpPr txBox="1"/>
            <p:nvPr/>
          </p:nvSpPr>
          <p:spPr>
            <a:xfrm>
              <a:off x="534980" y="1971286"/>
              <a:ext cx="1684148" cy="148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r" rtl="1">
                <a:lnSpc>
                  <a:spcPts val="19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ar-SA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العلاقة مع المؤثّرين.</a:t>
              </a:r>
              <a:r>
                <a:rPr lang="en-US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 (Influencers)</a:t>
              </a:r>
              <a:r>
                <a:rPr lang="ar-SA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الآخرين .</a:t>
              </a:r>
              <a:endParaRPr 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" name="Group 29">
            <a:extLst>
              <a:ext uri="{FF2B5EF4-FFF2-40B4-BE49-F238E27FC236}">
                <a16:creationId xmlns:a16="http://schemas.microsoft.com/office/drawing/2014/main" id="{89F0CDEB-12A6-4704-9C7D-BD953236A51E}"/>
              </a:ext>
            </a:extLst>
          </p:cNvPr>
          <p:cNvGrpSpPr/>
          <p:nvPr/>
        </p:nvGrpSpPr>
        <p:grpSpPr>
          <a:xfrm>
            <a:off x="4044571" y="179394"/>
            <a:ext cx="2155907" cy="1066959"/>
            <a:chOff x="6004301" y="1992348"/>
            <a:chExt cx="2580778" cy="1480895"/>
          </a:xfrm>
        </p:grpSpPr>
        <p:sp>
          <p:nvSpPr>
            <p:cNvPr id="21" name="Oval 7">
              <a:extLst>
                <a:ext uri="{FF2B5EF4-FFF2-40B4-BE49-F238E27FC236}">
                  <a16:creationId xmlns:a16="http://schemas.microsoft.com/office/drawing/2014/main" id="{806E5503-AEC4-4C46-8347-4BC97314599A}"/>
                </a:ext>
              </a:extLst>
            </p:cNvPr>
            <p:cNvSpPr/>
            <p:nvPr/>
          </p:nvSpPr>
          <p:spPr>
            <a:xfrm>
              <a:off x="6004301" y="2834253"/>
              <a:ext cx="1028700" cy="2057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Content Placeholder 3">
              <a:extLst>
                <a:ext uri="{FF2B5EF4-FFF2-40B4-BE49-F238E27FC236}">
                  <a16:creationId xmlns:a16="http://schemas.microsoft.com/office/drawing/2014/main" id="{C325466E-73B2-4AB7-B12B-BA06DCFBE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510" y="2357055"/>
              <a:ext cx="712268" cy="682938"/>
            </a:xfrm>
            <a:prstGeom prst="rect">
              <a:avLst/>
            </a:prstGeom>
          </p:spPr>
        </p:pic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92515990-1FA0-453F-9E4B-08ACB845D94E}"/>
                </a:ext>
              </a:extLst>
            </p:cNvPr>
            <p:cNvSpPr txBox="1"/>
            <p:nvPr/>
          </p:nvSpPr>
          <p:spPr>
            <a:xfrm>
              <a:off x="6900931" y="1992348"/>
              <a:ext cx="1684148" cy="1480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 rtl="1">
                <a:lnSpc>
                  <a:spcPts val="1900"/>
                </a:lnSpc>
                <a:buFont typeface="Symbol" panose="05050102010706020507" pitchFamily="18" charset="2"/>
                <a:buChar char=""/>
              </a:pPr>
              <a:r>
                <a:rPr lang="ar-SA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وإمكانياتك وقدراتك ؟  اعرف نفسك .</a:t>
              </a:r>
              <a:endParaRPr 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lvl="0" indent="-342900" algn="r" rtl="1">
                <a:lnSpc>
                  <a:spcPts val="19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endParaRPr 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4" name="Group 31">
            <a:extLst>
              <a:ext uri="{FF2B5EF4-FFF2-40B4-BE49-F238E27FC236}">
                <a16:creationId xmlns:a16="http://schemas.microsoft.com/office/drawing/2014/main" id="{654E3FD7-C269-4D1A-9B06-E462D9D79F84}"/>
              </a:ext>
            </a:extLst>
          </p:cNvPr>
          <p:cNvGrpSpPr/>
          <p:nvPr/>
        </p:nvGrpSpPr>
        <p:grpSpPr>
          <a:xfrm>
            <a:off x="5372565" y="1695688"/>
            <a:ext cx="2109734" cy="1384836"/>
            <a:chOff x="6705600" y="3417577"/>
            <a:chExt cx="1804071" cy="1969517"/>
          </a:xfrm>
        </p:grpSpPr>
        <p:sp>
          <p:nvSpPr>
            <p:cNvPr id="25" name="Oval 8">
              <a:extLst>
                <a:ext uri="{FF2B5EF4-FFF2-40B4-BE49-F238E27FC236}">
                  <a16:creationId xmlns:a16="http://schemas.microsoft.com/office/drawing/2014/main" id="{B32E68A7-4728-4C0E-B1F6-DAAA0AA57958}"/>
                </a:ext>
              </a:extLst>
            </p:cNvPr>
            <p:cNvSpPr/>
            <p:nvPr/>
          </p:nvSpPr>
          <p:spPr>
            <a:xfrm>
              <a:off x="6705600" y="4065722"/>
              <a:ext cx="1524000" cy="40553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Content Placeholder 3">
              <a:extLst>
                <a:ext uri="{FF2B5EF4-FFF2-40B4-BE49-F238E27FC236}">
                  <a16:creationId xmlns:a16="http://schemas.microsoft.com/office/drawing/2014/main" id="{E5C35D8F-2317-49D6-9684-66400329B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482" y="3417577"/>
              <a:ext cx="1072119" cy="1026554"/>
            </a:xfrm>
            <a:prstGeom prst="rect">
              <a:avLst/>
            </a:prstGeom>
          </p:spPr>
        </p:pic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7A047142-E235-41DD-985B-702012CCA0F5}"/>
                </a:ext>
              </a:extLst>
            </p:cNvPr>
            <p:cNvSpPr txBox="1"/>
            <p:nvPr/>
          </p:nvSpPr>
          <p:spPr>
            <a:xfrm>
              <a:off x="6825523" y="4589803"/>
              <a:ext cx="1684148" cy="797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r" rtl="1">
                <a:lnSpc>
                  <a:spcPts val="19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ar-SA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الشهرة والتأثير – هناك فرق ( المشاكل والعمق )</a:t>
              </a:r>
              <a:endParaRPr 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35E15FE9-A913-467A-9D7A-5362208DC368}"/>
              </a:ext>
            </a:extLst>
          </p:cNvPr>
          <p:cNvGrpSpPr/>
          <p:nvPr/>
        </p:nvGrpSpPr>
        <p:grpSpPr>
          <a:xfrm>
            <a:off x="2179052" y="1232665"/>
            <a:ext cx="2284433" cy="875634"/>
            <a:chOff x="3445930" y="1020160"/>
            <a:chExt cx="2347482" cy="1215347"/>
          </a:xfrm>
        </p:grpSpPr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BEF3D2A1-D0BE-4A01-9B32-3429BC0F78A6}"/>
                </a:ext>
              </a:extLst>
            </p:cNvPr>
            <p:cNvSpPr/>
            <p:nvPr/>
          </p:nvSpPr>
          <p:spPr>
            <a:xfrm>
              <a:off x="4250248" y="2124027"/>
              <a:ext cx="557401" cy="1114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Content Placeholder 3">
              <a:extLst>
                <a:ext uri="{FF2B5EF4-FFF2-40B4-BE49-F238E27FC236}">
                  <a16:creationId xmlns:a16="http://schemas.microsoft.com/office/drawing/2014/main" id="{9C079B8A-034D-4D21-8519-CC1B62DD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100" y="1802918"/>
              <a:ext cx="424943" cy="406882"/>
            </a:xfrm>
            <a:prstGeom prst="rect">
              <a:avLst/>
            </a:prstGeom>
          </p:spPr>
        </p:pic>
        <p:sp>
          <p:nvSpPr>
            <p:cNvPr id="31" name="TextBox 28">
              <a:extLst>
                <a:ext uri="{FF2B5EF4-FFF2-40B4-BE49-F238E27FC236}">
                  <a16:creationId xmlns:a16="http://schemas.microsoft.com/office/drawing/2014/main" id="{D29D3F8F-5D95-48B7-82AB-E041B10AA982}"/>
                </a:ext>
              </a:extLst>
            </p:cNvPr>
            <p:cNvSpPr txBox="1"/>
            <p:nvPr/>
          </p:nvSpPr>
          <p:spPr>
            <a:xfrm>
              <a:off x="3445930" y="1020160"/>
              <a:ext cx="2347482" cy="72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r" rtl="1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ar-SA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ماذا تتقن؟ وما هي ميولك وملكاتك؟</a:t>
              </a:r>
              <a:endParaRPr 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2" name="Group 34">
            <a:extLst>
              <a:ext uri="{FF2B5EF4-FFF2-40B4-BE49-F238E27FC236}">
                <a16:creationId xmlns:a16="http://schemas.microsoft.com/office/drawing/2014/main" id="{DF89AECE-817E-433F-9EB7-4B1D03C3A775}"/>
              </a:ext>
            </a:extLst>
          </p:cNvPr>
          <p:cNvGrpSpPr/>
          <p:nvPr/>
        </p:nvGrpSpPr>
        <p:grpSpPr>
          <a:xfrm>
            <a:off x="3304210" y="2835340"/>
            <a:ext cx="1660130" cy="1809894"/>
            <a:chOff x="3200400" y="4331864"/>
            <a:chExt cx="2667000" cy="3828291"/>
          </a:xfrm>
        </p:grpSpPr>
        <p:sp>
          <p:nvSpPr>
            <p:cNvPr id="33" name="Oval 6">
              <a:extLst>
                <a:ext uri="{FF2B5EF4-FFF2-40B4-BE49-F238E27FC236}">
                  <a16:creationId xmlns:a16="http://schemas.microsoft.com/office/drawing/2014/main" id="{0D5592B2-6768-4151-B3F7-08B94BF483C1}"/>
                </a:ext>
              </a:extLst>
            </p:cNvPr>
            <p:cNvSpPr/>
            <p:nvPr/>
          </p:nvSpPr>
          <p:spPr>
            <a:xfrm>
              <a:off x="3200400" y="5257800"/>
              <a:ext cx="2667000" cy="6864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25">
              <a:extLst>
                <a:ext uri="{FF2B5EF4-FFF2-40B4-BE49-F238E27FC236}">
                  <a16:creationId xmlns:a16="http://schemas.microsoft.com/office/drawing/2014/main" id="{C70850F4-4386-4A9A-938D-68D047B3AF76}"/>
                </a:ext>
              </a:extLst>
            </p:cNvPr>
            <p:cNvSpPr txBox="1"/>
            <p:nvPr/>
          </p:nvSpPr>
          <p:spPr>
            <a:xfrm>
              <a:off x="3383809" y="5943601"/>
              <a:ext cx="2331192" cy="2216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r" rtl="1">
                <a:lnSpc>
                  <a:spcPts val="19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ar-SA" b="1" dirty="0">
                  <a:ea typeface="Times New Roman" panose="02020603050405020304" pitchFamily="18" charset="0"/>
                </a:rPr>
                <a:t>الموهبة والتعلم مصطلحات </a:t>
              </a:r>
              <a:r>
                <a:rPr lang="ar-SA" b="1" dirty="0" err="1">
                  <a:ea typeface="Times New Roman" panose="02020603050405020304" pitchFamily="18" charset="0"/>
                </a:rPr>
                <a:t>الصنعة</a:t>
              </a:r>
              <a:r>
                <a:rPr lang="ar-SA" b="1" dirty="0">
                  <a:ea typeface="Times New Roman" panose="02020603050405020304" pitchFamily="18" charset="0"/>
                </a:rPr>
                <a:t> ودراسة الإعلام</a:t>
              </a:r>
              <a:endParaRPr 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5" name="main_icon">
              <a:extLst>
                <a:ext uri="{FF2B5EF4-FFF2-40B4-BE49-F238E27FC236}">
                  <a16:creationId xmlns:a16="http://schemas.microsoft.com/office/drawing/2014/main" id="{F6A8D426-B152-485F-B736-E287E91A8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178" y="4331864"/>
              <a:ext cx="1683276" cy="16117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1"/>
          <p:cNvPicPr preferRelativeResize="0"/>
          <p:nvPr/>
        </p:nvPicPr>
        <p:blipFill rotWithShape="1">
          <a:blip r:embed="rId3">
            <a:alphaModFix/>
          </a:blip>
          <a:srcRect l="15519" t="35843"/>
          <a:stretch/>
        </p:blipFill>
        <p:spPr>
          <a:xfrm>
            <a:off x="0" y="0"/>
            <a:ext cx="4435027" cy="343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6B122C-E606-8D4F-954D-A7F7EB3836A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319235" y="4035933"/>
            <a:ext cx="1824765" cy="11404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2D6C800-1E6D-4FF8-9B45-49C582A5012D}"/>
              </a:ext>
            </a:extLst>
          </p:cNvPr>
          <p:cNvSpPr/>
          <p:nvPr/>
        </p:nvSpPr>
        <p:spPr>
          <a:xfrm>
            <a:off x="-56980" y="444282"/>
            <a:ext cx="2552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000" b="1" dirty="0">
                <a:solidFill>
                  <a:schemeClr val="bg1"/>
                </a:solidFill>
              </a:rPr>
              <a:t>كيف تتعرف على الجمهور ، </a:t>
            </a:r>
          </a:p>
          <a:p>
            <a:pPr algn="ctr" rtl="1"/>
            <a:r>
              <a:rPr lang="ar-SA" sz="2000" b="1" dirty="0">
                <a:solidFill>
                  <a:schemeClr val="bg1"/>
                </a:solidFill>
              </a:rPr>
              <a:t>وتحسن التعامل معه ؟ </a:t>
            </a:r>
          </a:p>
          <a:p>
            <a:pPr algn="ctr" rtl="1"/>
            <a:r>
              <a:rPr lang="ar-SA" sz="2000" b="1" dirty="0">
                <a:solidFill>
                  <a:schemeClr val="bg1"/>
                </a:solidFill>
              </a:rPr>
              <a:t>المحور الثاني</a:t>
            </a:r>
          </a:p>
        </p:txBody>
      </p:sp>
      <p:grpSp>
        <p:nvGrpSpPr>
          <p:cNvPr id="5" name="Group 37">
            <a:extLst>
              <a:ext uri="{FF2B5EF4-FFF2-40B4-BE49-F238E27FC236}">
                <a16:creationId xmlns:a16="http://schemas.microsoft.com/office/drawing/2014/main" id="{8E49E30E-75AB-4C07-907B-DADA93B01E3F}"/>
              </a:ext>
            </a:extLst>
          </p:cNvPr>
          <p:cNvGrpSpPr/>
          <p:nvPr/>
        </p:nvGrpSpPr>
        <p:grpSpPr>
          <a:xfrm rot="17038067">
            <a:off x="3535215" y="375639"/>
            <a:ext cx="2224337" cy="1441074"/>
            <a:chOff x="3515745" y="1015764"/>
            <a:chExt cx="3727847" cy="2402180"/>
          </a:xfrm>
        </p:grpSpPr>
        <p:sp>
          <p:nvSpPr>
            <p:cNvPr id="6" name="Oval 38">
              <a:extLst>
                <a:ext uri="{FF2B5EF4-FFF2-40B4-BE49-F238E27FC236}">
                  <a16:creationId xmlns:a16="http://schemas.microsoft.com/office/drawing/2014/main" id="{BA976EC2-BCE8-4211-BC4A-EC5D10E4B345}"/>
                </a:ext>
              </a:extLst>
            </p:cNvPr>
            <p:cNvSpPr/>
            <p:nvPr/>
          </p:nvSpPr>
          <p:spPr>
            <a:xfrm>
              <a:off x="4734943" y="1015764"/>
              <a:ext cx="1219198" cy="1219199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000" b="1"/>
            </a:p>
          </p:txBody>
        </p:sp>
        <p:cxnSp>
          <p:nvCxnSpPr>
            <p:cNvPr id="8" name="Straight Connector 42">
              <a:extLst>
                <a:ext uri="{FF2B5EF4-FFF2-40B4-BE49-F238E27FC236}">
                  <a16:creationId xmlns:a16="http://schemas.microsoft.com/office/drawing/2014/main" id="{896FA584-0208-401C-9DB4-33804E0F3D18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3515745" y="2056411"/>
              <a:ext cx="1397746" cy="1361533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3">
              <a:extLst>
                <a:ext uri="{FF2B5EF4-FFF2-40B4-BE49-F238E27FC236}">
                  <a16:creationId xmlns:a16="http://schemas.microsoft.com/office/drawing/2014/main" id="{45E8D099-E6A6-43C2-91B9-EE96291D196A}"/>
                </a:ext>
              </a:extLst>
            </p:cNvPr>
            <p:cNvSpPr txBox="1"/>
            <p:nvPr/>
          </p:nvSpPr>
          <p:spPr>
            <a:xfrm rot="2346010">
              <a:off x="5321567" y="1284799"/>
              <a:ext cx="1922025" cy="1924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b="1" dirty="0">
                  <a:ea typeface="Times New Roman" panose="02020603050405020304" pitchFamily="18" charset="0"/>
                </a:rPr>
                <a:t>التفاعل مع الجمهور ومتابعة الردود</a:t>
              </a:r>
              <a:endParaRPr lang="en-US" sz="1600" b="1" dirty="0"/>
            </a:p>
          </p:txBody>
        </p:sp>
      </p:grpSp>
      <p:grpSp>
        <p:nvGrpSpPr>
          <p:cNvPr id="10" name="Group 2">
            <a:extLst>
              <a:ext uri="{FF2B5EF4-FFF2-40B4-BE49-F238E27FC236}">
                <a16:creationId xmlns:a16="http://schemas.microsoft.com/office/drawing/2014/main" id="{9C594F7F-F626-4EF6-BC67-4ADD78EF0629}"/>
              </a:ext>
            </a:extLst>
          </p:cNvPr>
          <p:cNvGrpSpPr/>
          <p:nvPr/>
        </p:nvGrpSpPr>
        <p:grpSpPr>
          <a:xfrm>
            <a:off x="2491739" y="3198856"/>
            <a:ext cx="2080259" cy="1542489"/>
            <a:chOff x="1104319" y="3826110"/>
            <a:chExt cx="3467680" cy="2585116"/>
          </a:xfrm>
        </p:grpSpPr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14E29C5A-430C-4E50-8334-042E50DEA263}"/>
                </a:ext>
              </a:extLst>
            </p:cNvPr>
            <p:cNvSpPr/>
            <p:nvPr/>
          </p:nvSpPr>
          <p:spPr>
            <a:xfrm>
              <a:off x="1676400" y="3826110"/>
              <a:ext cx="1219200" cy="12192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000" b="1"/>
            </a:p>
          </p:txBody>
        </p:sp>
        <p:cxnSp>
          <p:nvCxnSpPr>
            <p:cNvPr id="13" name="Straight Connector 3">
              <a:extLst>
                <a:ext uri="{FF2B5EF4-FFF2-40B4-BE49-F238E27FC236}">
                  <a16:creationId xmlns:a16="http://schemas.microsoft.com/office/drawing/2014/main" id="{B4A76333-1FBB-4573-8342-E558BC37D30B}"/>
                </a:ext>
              </a:extLst>
            </p:cNvPr>
            <p:cNvCxnSpPr>
              <a:stCxn id="11" idx="6"/>
            </p:cNvCxnSpPr>
            <p:nvPr/>
          </p:nvCxnSpPr>
          <p:spPr>
            <a:xfrm>
              <a:off x="2895600" y="4435710"/>
              <a:ext cx="1676399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60D6B327-10CA-43C6-97BF-936E41480A1B}"/>
                </a:ext>
              </a:extLst>
            </p:cNvPr>
            <p:cNvSpPr txBox="1"/>
            <p:nvPr/>
          </p:nvSpPr>
          <p:spPr>
            <a:xfrm>
              <a:off x="1104319" y="5093106"/>
              <a:ext cx="1684147" cy="1318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1">
                <a:lnSpc>
                  <a:spcPct val="150000"/>
                </a:lnSpc>
                <a:spcAft>
                  <a:spcPts val="0"/>
                </a:spcAft>
              </a:pPr>
              <a:r>
                <a:rPr lang="ar-SA" sz="16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استغلال الأحداث .</a:t>
              </a:r>
              <a:endParaRPr lang="en-US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22190D2A-F706-402E-A302-E8B11806F1EB}"/>
              </a:ext>
            </a:extLst>
          </p:cNvPr>
          <p:cNvGrpSpPr/>
          <p:nvPr/>
        </p:nvGrpSpPr>
        <p:grpSpPr>
          <a:xfrm rot="21003064">
            <a:off x="1969358" y="1635322"/>
            <a:ext cx="2541682" cy="1414881"/>
            <a:chOff x="335152" y="2064457"/>
            <a:chExt cx="4236848" cy="2371253"/>
          </a:xfrm>
        </p:grpSpPr>
        <p:sp>
          <p:nvSpPr>
            <p:cNvPr id="16" name="Oval 24">
              <a:extLst>
                <a:ext uri="{FF2B5EF4-FFF2-40B4-BE49-F238E27FC236}">
                  <a16:creationId xmlns:a16="http://schemas.microsoft.com/office/drawing/2014/main" id="{64E3C20C-8EDA-46FE-B15F-4147748CC9E7}"/>
                </a:ext>
              </a:extLst>
            </p:cNvPr>
            <p:cNvSpPr/>
            <p:nvPr/>
          </p:nvSpPr>
          <p:spPr>
            <a:xfrm>
              <a:off x="2133600" y="2064457"/>
              <a:ext cx="1219200" cy="12192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000" b="1"/>
            </a:p>
          </p:txBody>
        </p:sp>
        <p:cxnSp>
          <p:nvCxnSpPr>
            <p:cNvPr id="18" name="Straight Connector 39">
              <a:extLst>
                <a:ext uri="{FF2B5EF4-FFF2-40B4-BE49-F238E27FC236}">
                  <a16:creationId xmlns:a16="http://schemas.microsoft.com/office/drawing/2014/main" id="{40EBB7C1-48E3-4A01-885E-89BE4AE9EEA4}"/>
                </a:ext>
              </a:extLst>
            </p:cNvPr>
            <p:cNvCxnSpPr>
              <a:cxnSpLocks/>
              <a:stCxn id="16" idx="5"/>
            </p:cNvCxnSpPr>
            <p:nvPr/>
          </p:nvCxnSpPr>
          <p:spPr>
            <a:xfrm>
              <a:off x="3174252" y="3105109"/>
              <a:ext cx="1397748" cy="1330601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52B0075F-EA5D-480E-81D2-0DC869DD4070}"/>
                </a:ext>
              </a:extLst>
            </p:cNvPr>
            <p:cNvSpPr txBox="1"/>
            <p:nvPr/>
          </p:nvSpPr>
          <p:spPr>
            <a:xfrm>
              <a:off x="335152" y="2273792"/>
              <a:ext cx="1684148" cy="193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1">
                <a:lnSpc>
                  <a:spcPct val="150000"/>
                </a:lnSpc>
                <a:spcAft>
                  <a:spcPts val="0"/>
                </a:spcAft>
              </a:pPr>
              <a:r>
                <a:rPr lang="ar-SA" sz="16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الترويج لمحتواك وقناتك .</a:t>
              </a:r>
              <a:endParaRPr lang="en-US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2F5D7375-47A3-4CED-82A5-26DF7EF5B97E}"/>
              </a:ext>
            </a:extLst>
          </p:cNvPr>
          <p:cNvGrpSpPr/>
          <p:nvPr/>
        </p:nvGrpSpPr>
        <p:grpSpPr>
          <a:xfrm rot="757631">
            <a:off x="5407864" y="223810"/>
            <a:ext cx="1597368" cy="2184804"/>
            <a:chOff x="4545921" y="553642"/>
            <a:chExt cx="2662727" cy="3661597"/>
          </a:xfrm>
        </p:grpSpPr>
        <p:sp>
          <p:nvSpPr>
            <p:cNvPr id="21" name="Oval 28">
              <a:extLst>
                <a:ext uri="{FF2B5EF4-FFF2-40B4-BE49-F238E27FC236}">
                  <a16:creationId xmlns:a16="http://schemas.microsoft.com/office/drawing/2014/main" id="{BB8DE8D8-399C-4AF2-AFAD-0521C9C8253D}"/>
                </a:ext>
              </a:extLst>
            </p:cNvPr>
            <p:cNvSpPr/>
            <p:nvPr/>
          </p:nvSpPr>
          <p:spPr>
            <a:xfrm rot="517287">
              <a:off x="4545921" y="1014838"/>
              <a:ext cx="1219200" cy="12192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000" b="1"/>
            </a:p>
          </p:txBody>
        </p:sp>
        <p:cxnSp>
          <p:nvCxnSpPr>
            <p:cNvPr id="23" name="Straight Connector 41">
              <a:extLst>
                <a:ext uri="{FF2B5EF4-FFF2-40B4-BE49-F238E27FC236}">
                  <a16:creationId xmlns:a16="http://schemas.microsoft.com/office/drawing/2014/main" id="{013708D3-F5EC-4B38-839B-42B1E27B3437}"/>
                </a:ext>
              </a:extLst>
            </p:cNvPr>
            <p:cNvCxnSpPr>
              <a:stCxn id="21" idx="4"/>
            </p:cNvCxnSpPr>
            <p:nvPr/>
          </p:nvCxnSpPr>
          <p:spPr>
            <a:xfrm>
              <a:off x="5064630" y="2227150"/>
              <a:ext cx="90892" cy="1988089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FD058B3E-3050-4E31-954C-4D7EBFAFAB22}"/>
                </a:ext>
              </a:extLst>
            </p:cNvPr>
            <p:cNvSpPr txBox="1"/>
            <p:nvPr/>
          </p:nvSpPr>
          <p:spPr>
            <a:xfrm>
              <a:off x="5524500" y="553642"/>
              <a:ext cx="1684148" cy="131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1">
                <a:lnSpc>
                  <a:spcPct val="150000"/>
                </a:lnSpc>
                <a:spcAft>
                  <a:spcPts val="0"/>
                </a:spcAft>
              </a:pPr>
              <a:r>
                <a:rPr lang="ar-SA" sz="16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الفئة العمرية .</a:t>
              </a:r>
              <a:endParaRPr lang="en-US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5" name="Group 6">
            <a:extLst>
              <a:ext uri="{FF2B5EF4-FFF2-40B4-BE49-F238E27FC236}">
                <a16:creationId xmlns:a16="http://schemas.microsoft.com/office/drawing/2014/main" id="{9A43FE1F-86B0-4E4E-BAB6-F115BC654397}"/>
              </a:ext>
            </a:extLst>
          </p:cNvPr>
          <p:cNvGrpSpPr/>
          <p:nvPr/>
        </p:nvGrpSpPr>
        <p:grpSpPr>
          <a:xfrm>
            <a:off x="6273203" y="1406269"/>
            <a:ext cx="2550734" cy="1433338"/>
            <a:chOff x="4572000" y="2033524"/>
            <a:chExt cx="4251937" cy="2402186"/>
          </a:xfrm>
        </p:grpSpPr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1DFE9101-031D-4B36-9FDC-663292B648E8}"/>
                </a:ext>
              </a:extLst>
            </p:cNvPr>
            <p:cNvSpPr/>
            <p:nvPr/>
          </p:nvSpPr>
          <p:spPr>
            <a:xfrm>
              <a:off x="5791200" y="2033524"/>
              <a:ext cx="1219200" cy="12192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000" b="1"/>
            </a:p>
          </p:txBody>
        </p:sp>
        <p:cxnSp>
          <p:nvCxnSpPr>
            <p:cNvPr id="28" name="Straight Connector 44">
              <a:extLst>
                <a:ext uri="{FF2B5EF4-FFF2-40B4-BE49-F238E27FC236}">
                  <a16:creationId xmlns:a16="http://schemas.microsoft.com/office/drawing/2014/main" id="{42855344-5B62-43DB-A1E9-348AE7175D97}"/>
                </a:ext>
              </a:extLst>
            </p:cNvPr>
            <p:cNvCxnSpPr>
              <a:stCxn id="26" idx="3"/>
            </p:cNvCxnSpPr>
            <p:nvPr/>
          </p:nvCxnSpPr>
          <p:spPr>
            <a:xfrm flipH="1">
              <a:off x="4572000" y="3074176"/>
              <a:ext cx="1397748" cy="136153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6E73AE0F-ECFC-4DD6-BE39-05BE994F08A9}"/>
                </a:ext>
              </a:extLst>
            </p:cNvPr>
            <p:cNvSpPr txBox="1"/>
            <p:nvPr/>
          </p:nvSpPr>
          <p:spPr>
            <a:xfrm>
              <a:off x="7139789" y="2273792"/>
              <a:ext cx="1684148" cy="1318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1">
                <a:lnSpc>
                  <a:spcPct val="150000"/>
                </a:lnSpc>
                <a:spcAft>
                  <a:spcPts val="0"/>
                </a:spcAft>
              </a:pPr>
              <a:r>
                <a:rPr lang="ar-SA" sz="16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التنوع</a:t>
              </a:r>
            </a:p>
            <a:p>
              <a:pPr lvl="0" algn="ctr" rtl="1">
                <a:lnSpc>
                  <a:spcPct val="150000"/>
                </a:lnSpc>
                <a:spcAft>
                  <a:spcPts val="0"/>
                </a:spcAft>
              </a:pPr>
              <a:r>
                <a:rPr lang="ar-SA" sz="16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الاجتماعي .</a:t>
              </a:r>
              <a:endParaRPr lang="en-US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0" name="Group 7">
            <a:extLst>
              <a:ext uri="{FF2B5EF4-FFF2-40B4-BE49-F238E27FC236}">
                <a16:creationId xmlns:a16="http://schemas.microsoft.com/office/drawing/2014/main" id="{15CAA29D-FDCC-4354-8167-00793972A524}"/>
              </a:ext>
            </a:extLst>
          </p:cNvPr>
          <p:cNvGrpSpPr/>
          <p:nvPr/>
        </p:nvGrpSpPr>
        <p:grpSpPr>
          <a:xfrm>
            <a:off x="5979646" y="3198855"/>
            <a:ext cx="2110583" cy="1531977"/>
            <a:chOff x="4572000" y="3826110"/>
            <a:chExt cx="3518229" cy="2567498"/>
          </a:xfrm>
        </p:grpSpPr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61B95E9D-AAEE-4653-AE43-761E1FEAAD6B}"/>
                </a:ext>
              </a:extLst>
            </p:cNvPr>
            <p:cNvSpPr/>
            <p:nvPr/>
          </p:nvSpPr>
          <p:spPr>
            <a:xfrm>
              <a:off x="6248400" y="3826110"/>
              <a:ext cx="1219200" cy="12192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000" b="1"/>
            </a:p>
          </p:txBody>
        </p:sp>
        <p:cxnSp>
          <p:nvCxnSpPr>
            <p:cNvPr id="32" name="Straight Connector 47">
              <a:extLst>
                <a:ext uri="{FF2B5EF4-FFF2-40B4-BE49-F238E27FC236}">
                  <a16:creationId xmlns:a16="http://schemas.microsoft.com/office/drawing/2014/main" id="{5873D117-49E6-48BE-8559-EF0B3E161FB1}"/>
                </a:ext>
              </a:extLst>
            </p:cNvPr>
            <p:cNvCxnSpPr>
              <a:stCxn id="31" idx="2"/>
            </p:cNvCxnSpPr>
            <p:nvPr/>
          </p:nvCxnSpPr>
          <p:spPr>
            <a:xfrm flipH="1">
              <a:off x="4572000" y="4435710"/>
              <a:ext cx="16764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5">
              <a:extLst>
                <a:ext uri="{FF2B5EF4-FFF2-40B4-BE49-F238E27FC236}">
                  <a16:creationId xmlns:a16="http://schemas.microsoft.com/office/drawing/2014/main" id="{3C09008C-792E-4223-AA27-C070D26ABD73}"/>
                </a:ext>
              </a:extLst>
            </p:cNvPr>
            <p:cNvSpPr txBox="1"/>
            <p:nvPr/>
          </p:nvSpPr>
          <p:spPr>
            <a:xfrm>
              <a:off x="6406081" y="5075488"/>
              <a:ext cx="1684148" cy="1318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1">
                <a:lnSpc>
                  <a:spcPct val="150000"/>
                </a:lnSpc>
                <a:spcAft>
                  <a:spcPts val="0"/>
                </a:spcAft>
              </a:pPr>
              <a:r>
                <a:rPr lang="ar-SA" sz="16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التخصص المهني .</a:t>
              </a:r>
              <a:endParaRPr lang="en-US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الجمهور المسحور">
            <a:extLst>
              <a:ext uri="{FF2B5EF4-FFF2-40B4-BE49-F238E27FC236}">
                <a16:creationId xmlns:a16="http://schemas.microsoft.com/office/drawing/2014/main" id="{A2003864-A004-4693-8603-4DF4FCFA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8" y="2307013"/>
            <a:ext cx="1897383" cy="12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بحث عن مواقع التواصل الاجتماعي - موضوع">
            <a:extLst>
              <a:ext uri="{FF2B5EF4-FFF2-40B4-BE49-F238E27FC236}">
                <a16:creationId xmlns:a16="http://schemas.microsoft.com/office/drawing/2014/main" id="{CB291552-09DD-479E-A792-71C59155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67" y="1435566"/>
            <a:ext cx="2778655" cy="16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Google Shape;155;p31"/>
          <p:cNvPicPr preferRelativeResize="0"/>
          <p:nvPr/>
        </p:nvPicPr>
        <p:blipFill rotWithShape="1">
          <a:blip r:embed="rId4">
            <a:alphaModFix/>
          </a:blip>
          <a:srcRect l="15519" t="35843"/>
          <a:stretch/>
        </p:blipFill>
        <p:spPr>
          <a:xfrm>
            <a:off x="0" y="0"/>
            <a:ext cx="4435027" cy="343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6B122C-E606-8D4F-954D-A7F7EB3836A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>
            <a:off x="7319235" y="4035933"/>
            <a:ext cx="1824765" cy="11404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2D6C800-1E6D-4FF8-9B45-49C582A5012D}"/>
              </a:ext>
            </a:extLst>
          </p:cNvPr>
          <p:cNvSpPr/>
          <p:nvPr/>
        </p:nvSpPr>
        <p:spPr>
          <a:xfrm>
            <a:off x="308044" y="528102"/>
            <a:ext cx="250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b="1" dirty="0">
                <a:solidFill>
                  <a:schemeClr val="bg1"/>
                </a:solidFill>
              </a:rPr>
              <a:t>كيف تختار قناة التواصل مع جمهورك ؟؟</a:t>
            </a:r>
          </a:p>
          <a:p>
            <a:pPr algn="ctr" rtl="1"/>
            <a:r>
              <a:rPr lang="ar-SA" b="1" dirty="0">
                <a:solidFill>
                  <a:schemeClr val="bg1"/>
                </a:solidFill>
              </a:rPr>
              <a:t>المحور الثالث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1A3CED57-5575-4F44-8D2A-493137586355}"/>
              </a:ext>
            </a:extLst>
          </p:cNvPr>
          <p:cNvGrpSpPr/>
          <p:nvPr/>
        </p:nvGrpSpPr>
        <p:grpSpPr>
          <a:xfrm>
            <a:off x="915899" y="2648082"/>
            <a:ext cx="4089989" cy="1543707"/>
            <a:chOff x="-5198652" y="925615"/>
            <a:chExt cx="10696420" cy="522985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F1B656FA-F696-4AA7-AAF0-CDA9EC5986F8}"/>
                </a:ext>
              </a:extLst>
            </p:cNvPr>
            <p:cNvSpPr/>
            <p:nvPr/>
          </p:nvSpPr>
          <p:spPr>
            <a:xfrm>
              <a:off x="914401" y="3207486"/>
              <a:ext cx="1524000" cy="11630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400"/>
            </a:p>
          </p:txBody>
        </p:sp>
        <p:cxnSp>
          <p:nvCxnSpPr>
            <p:cNvPr id="11" name="Straight Connector 19">
              <a:extLst>
                <a:ext uri="{FF2B5EF4-FFF2-40B4-BE49-F238E27FC236}">
                  <a16:creationId xmlns:a16="http://schemas.microsoft.com/office/drawing/2014/main" id="{E1A7509E-512C-4A82-B156-D2209C0575EE}"/>
                </a:ext>
              </a:extLst>
            </p:cNvPr>
            <p:cNvCxnSpPr>
              <a:cxnSpLocks/>
              <a:endCxn id="10" idx="6"/>
            </p:cNvCxnSpPr>
            <p:nvPr/>
          </p:nvCxnSpPr>
          <p:spPr>
            <a:xfrm flipH="1">
              <a:off x="2438401" y="925615"/>
              <a:ext cx="3059367" cy="28633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id="{C9020A4B-9ED0-47FA-A83E-56051A271004}"/>
                </a:ext>
              </a:extLst>
            </p:cNvPr>
            <p:cNvSpPr txBox="1"/>
            <p:nvPr/>
          </p:nvSpPr>
          <p:spPr>
            <a:xfrm>
              <a:off x="-5198652" y="2722679"/>
              <a:ext cx="6440494" cy="3432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r" rtl="1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ar-SA" sz="1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الاستمرارية وديمومة الاتصال .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59009A07-BE07-456E-A0AD-6538D478F4D0}"/>
              </a:ext>
            </a:extLst>
          </p:cNvPr>
          <p:cNvGrpSpPr/>
          <p:nvPr/>
        </p:nvGrpSpPr>
        <p:grpSpPr>
          <a:xfrm>
            <a:off x="1872952" y="1050559"/>
            <a:ext cx="2778654" cy="1075066"/>
            <a:chOff x="-2730473" y="2137864"/>
            <a:chExt cx="7083720" cy="3432788"/>
          </a:xfrm>
        </p:grpSpPr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A735E035-ADA6-4C95-AF04-95FC4EF554B7}"/>
                </a:ext>
              </a:extLst>
            </p:cNvPr>
            <p:cNvSpPr/>
            <p:nvPr/>
          </p:nvSpPr>
          <p:spPr>
            <a:xfrm>
              <a:off x="1766576" y="2422522"/>
              <a:ext cx="1062666" cy="9447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400"/>
            </a:p>
          </p:txBody>
        </p:sp>
        <p:cxnSp>
          <p:nvCxnSpPr>
            <p:cNvPr id="16" name="Straight Connector 35">
              <a:extLst>
                <a:ext uri="{FF2B5EF4-FFF2-40B4-BE49-F238E27FC236}">
                  <a16:creationId xmlns:a16="http://schemas.microsoft.com/office/drawing/2014/main" id="{21DD0114-C41B-4743-914B-1AD90D032097}"/>
                </a:ext>
              </a:extLst>
            </p:cNvPr>
            <p:cNvCxnSpPr>
              <a:cxnSpLocks/>
              <a:endCxn id="15" idx="5"/>
            </p:cNvCxnSpPr>
            <p:nvPr/>
          </p:nvCxnSpPr>
          <p:spPr>
            <a:xfrm flipH="1" flipV="1">
              <a:off x="2673618" y="3228878"/>
              <a:ext cx="1679629" cy="24559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22629B4A-9B25-4111-83D7-F20C56E58B8C}"/>
                </a:ext>
              </a:extLst>
            </p:cNvPr>
            <p:cNvSpPr txBox="1"/>
            <p:nvPr/>
          </p:nvSpPr>
          <p:spPr>
            <a:xfrm>
              <a:off x="-2730473" y="2137864"/>
              <a:ext cx="4950569" cy="3432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r" rtl="1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ar-SA" sz="1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عيوب بعض القنوات .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1C76BE9D-B41D-485F-9226-A5D7C40DFF96}"/>
              </a:ext>
            </a:extLst>
          </p:cNvPr>
          <p:cNvGrpSpPr/>
          <p:nvPr/>
        </p:nvGrpSpPr>
        <p:grpSpPr>
          <a:xfrm>
            <a:off x="6361392" y="459169"/>
            <a:ext cx="2110920" cy="1514411"/>
            <a:chOff x="1848188" y="-1856410"/>
            <a:chExt cx="5815849" cy="5953211"/>
          </a:xfrm>
        </p:grpSpPr>
        <p:sp>
          <p:nvSpPr>
            <p:cNvPr id="20" name="Oval 7">
              <a:extLst>
                <a:ext uri="{FF2B5EF4-FFF2-40B4-BE49-F238E27FC236}">
                  <a16:creationId xmlns:a16="http://schemas.microsoft.com/office/drawing/2014/main" id="{8883F57E-B8AB-4D09-A1C7-7CBC2BC59244}"/>
                </a:ext>
              </a:extLst>
            </p:cNvPr>
            <p:cNvSpPr/>
            <p:nvPr/>
          </p:nvSpPr>
          <p:spPr>
            <a:xfrm>
              <a:off x="6004300" y="1372865"/>
              <a:ext cx="1659737" cy="16671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400"/>
            </a:p>
          </p:txBody>
        </p:sp>
        <p:cxnSp>
          <p:nvCxnSpPr>
            <p:cNvPr id="21" name="Straight Connector 38">
              <a:extLst>
                <a:ext uri="{FF2B5EF4-FFF2-40B4-BE49-F238E27FC236}">
                  <a16:creationId xmlns:a16="http://schemas.microsoft.com/office/drawing/2014/main" id="{A0366038-BBE6-489B-A444-E4302DB68021}"/>
                </a:ext>
              </a:extLst>
            </p:cNvPr>
            <p:cNvCxnSpPr>
              <a:cxnSpLocks/>
              <a:endCxn id="20" idx="3"/>
            </p:cNvCxnSpPr>
            <p:nvPr/>
          </p:nvCxnSpPr>
          <p:spPr>
            <a:xfrm flipV="1">
              <a:off x="2985471" y="2795847"/>
              <a:ext cx="3261892" cy="130095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8FCEAC2A-E39E-41A3-80C7-E22394880181}"/>
                </a:ext>
              </a:extLst>
            </p:cNvPr>
            <p:cNvSpPr txBox="1"/>
            <p:nvPr/>
          </p:nvSpPr>
          <p:spPr>
            <a:xfrm>
              <a:off x="1848188" y="-1856410"/>
              <a:ext cx="4850200" cy="3432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r" rtl="1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ar-SA" sz="1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مرحلة الانتشار</a:t>
              </a:r>
              <a:r>
                <a:rPr lang="en-US" sz="1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ar-SA" sz="1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ومرحلة الاختيار 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4" name="Group 18">
            <a:extLst>
              <a:ext uri="{FF2B5EF4-FFF2-40B4-BE49-F238E27FC236}">
                <a16:creationId xmlns:a16="http://schemas.microsoft.com/office/drawing/2014/main" id="{AE9D6F80-5ABD-4F5B-9BB7-A30F5C7B985C}"/>
              </a:ext>
            </a:extLst>
          </p:cNvPr>
          <p:cNvGrpSpPr/>
          <p:nvPr/>
        </p:nvGrpSpPr>
        <p:grpSpPr>
          <a:xfrm>
            <a:off x="6490233" y="2604364"/>
            <a:ext cx="2158468" cy="1369668"/>
            <a:chOff x="2768722" y="1973321"/>
            <a:chExt cx="5946851" cy="2497940"/>
          </a:xfrm>
        </p:grpSpPr>
        <p:sp>
          <p:nvSpPr>
            <p:cNvPr id="25" name="Oval 8">
              <a:extLst>
                <a:ext uri="{FF2B5EF4-FFF2-40B4-BE49-F238E27FC236}">
                  <a16:creationId xmlns:a16="http://schemas.microsoft.com/office/drawing/2014/main" id="{81EC26AB-74B2-491D-91B8-E32CD05E51C1}"/>
                </a:ext>
              </a:extLst>
            </p:cNvPr>
            <p:cNvSpPr/>
            <p:nvPr/>
          </p:nvSpPr>
          <p:spPr>
            <a:xfrm>
              <a:off x="6705601" y="3780676"/>
              <a:ext cx="2009972" cy="69058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40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74D94-009D-4191-A045-91E6A3184D10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>
              <a:off x="2768722" y="2337700"/>
              <a:ext cx="3936879" cy="178826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5949BE49-9643-48C8-86FC-10AB05B8796D}"/>
                </a:ext>
              </a:extLst>
            </p:cNvPr>
            <p:cNvSpPr txBox="1"/>
            <p:nvPr/>
          </p:nvSpPr>
          <p:spPr>
            <a:xfrm>
              <a:off x="4838851" y="1973321"/>
              <a:ext cx="3557871" cy="1592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r" rtl="1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ar-SA" sz="1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قناة أو أكثر .؟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9" name="Group 20">
            <a:extLst>
              <a:ext uri="{FF2B5EF4-FFF2-40B4-BE49-F238E27FC236}">
                <a16:creationId xmlns:a16="http://schemas.microsoft.com/office/drawing/2014/main" id="{4A59723D-159B-47F8-9409-CB3680CA21B1}"/>
              </a:ext>
            </a:extLst>
          </p:cNvPr>
          <p:cNvGrpSpPr/>
          <p:nvPr/>
        </p:nvGrpSpPr>
        <p:grpSpPr>
          <a:xfrm>
            <a:off x="4259523" y="2979420"/>
            <a:ext cx="2387416" cy="1756681"/>
            <a:chOff x="-301127" y="891393"/>
            <a:chExt cx="6577629" cy="6905584"/>
          </a:xfrm>
        </p:grpSpPr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E94FD362-365B-44DC-ABF8-7D6EB89281F5}"/>
                </a:ext>
              </a:extLst>
            </p:cNvPr>
            <p:cNvSpPr/>
            <p:nvPr/>
          </p:nvSpPr>
          <p:spPr>
            <a:xfrm>
              <a:off x="4086787" y="5257651"/>
              <a:ext cx="2189715" cy="57623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400"/>
            </a:p>
          </p:txBody>
        </p:sp>
        <p:cxnSp>
          <p:nvCxnSpPr>
            <p:cNvPr id="31" name="Straight Connector 22">
              <a:extLst>
                <a:ext uri="{FF2B5EF4-FFF2-40B4-BE49-F238E27FC236}">
                  <a16:creationId xmlns:a16="http://schemas.microsoft.com/office/drawing/2014/main" id="{57E519F3-72F6-42AC-80D4-4A2D676AC8B6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4153637" y="891393"/>
              <a:ext cx="1028009" cy="436625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1">
              <a:extLst>
                <a:ext uri="{FF2B5EF4-FFF2-40B4-BE49-F238E27FC236}">
                  <a16:creationId xmlns:a16="http://schemas.microsoft.com/office/drawing/2014/main" id="{74147AA8-7BE5-48C9-A376-6B9EF83C77E0}"/>
                </a:ext>
              </a:extLst>
            </p:cNvPr>
            <p:cNvSpPr txBox="1"/>
            <p:nvPr/>
          </p:nvSpPr>
          <p:spPr>
            <a:xfrm>
              <a:off x="-301127" y="4364188"/>
              <a:ext cx="5302541" cy="343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r" rtl="1">
                <a:lnSpc>
                  <a:spcPct val="15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ar-SA" sz="1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أنواع القنوات ومميزاتها .</a:t>
              </a:r>
              <a:endParaRPr lang="en-US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7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A9BA737-05DA-4F91-BAEA-2636DD3A5C11}"/>
              </a:ext>
            </a:extLst>
          </p:cNvPr>
          <p:cNvSpPr txBox="1"/>
          <p:nvPr/>
        </p:nvSpPr>
        <p:spPr>
          <a:xfrm>
            <a:off x="3484991" y="431941"/>
            <a:ext cx="5135880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وضع خطة استراتيجية</a:t>
            </a:r>
            <a:endParaRPr lang="en-US" sz="24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تطوير حسابات شبكات التواصل الاجتماعي</a:t>
            </a:r>
            <a:endParaRPr lang="en-US" sz="24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حماية حسابات التواصل</a:t>
            </a:r>
            <a:endParaRPr lang="en-US" sz="24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تحليل البيانات</a:t>
            </a:r>
            <a:endParaRPr lang="en-US" sz="24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التسويق</a:t>
            </a:r>
            <a:endParaRPr lang="en-US" sz="24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البحث</a:t>
            </a:r>
            <a:endParaRPr lang="en-US" sz="24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خدمة العملاء</a:t>
            </a:r>
            <a:endParaRPr lang="en-US" sz="24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إدارة الوقت</a:t>
            </a:r>
            <a:endParaRPr lang="en-US" sz="24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كتابة المحتوى</a:t>
            </a:r>
            <a:endParaRPr lang="en-US" sz="24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b="1" dirty="0"/>
              <a:t>مهارات التواصل</a:t>
            </a:r>
            <a:endParaRPr lang="en-US" sz="2400" b="1" dirty="0"/>
          </a:p>
          <a:p>
            <a:pPr algn="r"/>
            <a:endParaRPr lang="ar-SA" sz="2400" b="1" dirty="0"/>
          </a:p>
        </p:txBody>
      </p:sp>
      <p:pic>
        <p:nvPicPr>
          <p:cNvPr id="155" name="Google Shape;155;p31"/>
          <p:cNvPicPr preferRelativeResize="0"/>
          <p:nvPr/>
        </p:nvPicPr>
        <p:blipFill rotWithShape="1">
          <a:blip r:embed="rId3">
            <a:alphaModFix/>
          </a:blip>
          <a:srcRect l="15519" t="35843"/>
          <a:stretch/>
        </p:blipFill>
        <p:spPr>
          <a:xfrm>
            <a:off x="0" y="0"/>
            <a:ext cx="4435027" cy="343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6B122C-E606-8D4F-954D-A7F7EB3836A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319235" y="4035933"/>
            <a:ext cx="1824765" cy="11404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2D6C800-1E6D-4FF8-9B45-49C582A5012D}"/>
              </a:ext>
            </a:extLst>
          </p:cNvPr>
          <p:cNvSpPr/>
          <p:nvPr/>
        </p:nvSpPr>
        <p:spPr>
          <a:xfrm>
            <a:off x="350520" y="431941"/>
            <a:ext cx="1935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</a:rPr>
              <a:t>آلية النشر </a:t>
            </a:r>
          </a:p>
          <a:p>
            <a:pPr algn="ctr" rtl="1"/>
            <a:r>
              <a:rPr lang="ar-SA" sz="2800" b="1" dirty="0">
                <a:solidFill>
                  <a:schemeClr val="bg1"/>
                </a:solidFill>
              </a:rPr>
              <a:t>المحور الرابع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2A7BE76-5753-4B5C-8AF4-1213737DF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" y="2747973"/>
            <a:ext cx="3661011" cy="19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39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AA06CC5-E192-47D1-B610-5832BF30C64E}"/>
              </a:ext>
            </a:extLst>
          </p:cNvPr>
          <p:cNvSpPr txBox="1"/>
          <p:nvPr/>
        </p:nvSpPr>
        <p:spPr>
          <a:xfrm>
            <a:off x="2397252" y="851154"/>
            <a:ext cx="6583680" cy="21544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marL="457200" lvl="0" indent="-457200" algn="r" rtl="1" fontAlgn="base">
              <a:buFont typeface="Wingdings" panose="05000000000000000000" pitchFamily="2" charset="2"/>
              <a:buChar char="ü"/>
            </a:pPr>
            <a:r>
              <a:rPr lang="ar-SA" sz="2200" b="1" dirty="0">
                <a:solidFill>
                  <a:srgbClr val="C00000"/>
                </a:solidFill>
              </a:rPr>
              <a:t>اعرف جمهورك </a:t>
            </a:r>
            <a:r>
              <a:rPr lang="en-US" sz="2200" b="1" dirty="0">
                <a:solidFill>
                  <a:srgbClr val="C00000"/>
                </a:solidFill>
              </a:rPr>
              <a:t> Know Your Audience</a:t>
            </a:r>
            <a:endParaRPr lang="en-US" sz="2200" dirty="0">
              <a:solidFill>
                <a:srgbClr val="C00000"/>
              </a:solidFill>
            </a:endParaRPr>
          </a:p>
          <a:p>
            <a:pPr marL="457200" lvl="0" indent="-457200" algn="r" rtl="1" fontAlgn="base">
              <a:buFont typeface="Wingdings" panose="05000000000000000000" pitchFamily="2" charset="2"/>
              <a:buChar char="ü"/>
            </a:pPr>
            <a:r>
              <a:rPr lang="ar-SA" sz="2200" b="1" dirty="0">
                <a:solidFill>
                  <a:srgbClr val="C00000"/>
                </a:solidFill>
              </a:rPr>
              <a:t>قدم محتوى ذو قيمة لعملائك </a:t>
            </a:r>
            <a:r>
              <a:rPr lang="en-US" sz="2200" b="1" dirty="0">
                <a:solidFill>
                  <a:srgbClr val="C00000"/>
                </a:solidFill>
              </a:rPr>
              <a:t> Content with high value</a:t>
            </a:r>
            <a:endParaRPr lang="en-US" sz="2200" dirty="0">
              <a:solidFill>
                <a:srgbClr val="C00000"/>
              </a:solidFill>
            </a:endParaRPr>
          </a:p>
          <a:p>
            <a:pPr marL="457200" lvl="0" indent="-457200" algn="r" rtl="1" fontAlgn="base">
              <a:buFont typeface="Wingdings" panose="05000000000000000000" pitchFamily="2" charset="2"/>
              <a:buChar char="ü"/>
            </a:pPr>
            <a:r>
              <a:rPr lang="ar-SA" sz="2200" b="1" dirty="0">
                <a:solidFill>
                  <a:srgbClr val="C00000"/>
                </a:solidFill>
              </a:rPr>
              <a:t>شارك محتوى قابل للمشاركة  </a:t>
            </a:r>
            <a:r>
              <a:rPr lang="en-US" sz="2200" b="1" dirty="0">
                <a:solidFill>
                  <a:srgbClr val="C00000"/>
                </a:solidFill>
              </a:rPr>
              <a:t> Shareable Content</a:t>
            </a:r>
            <a:endParaRPr lang="en-US" sz="2200" dirty="0">
              <a:solidFill>
                <a:srgbClr val="C00000"/>
              </a:solidFill>
            </a:endParaRPr>
          </a:p>
          <a:p>
            <a:pPr marL="457200" lvl="0" indent="-457200" algn="r" rtl="1" fontAlgn="base">
              <a:buFont typeface="Wingdings" panose="05000000000000000000" pitchFamily="2" charset="2"/>
              <a:buChar char="ü"/>
            </a:pPr>
            <a:r>
              <a:rPr lang="ar-SA" sz="2200" b="1" dirty="0">
                <a:solidFill>
                  <a:srgbClr val="C00000"/>
                </a:solidFill>
              </a:rPr>
              <a:t>قم بجدولة المنشورات بطريقة فعالة</a:t>
            </a:r>
            <a:endParaRPr lang="en-US" sz="2200" dirty="0">
              <a:solidFill>
                <a:srgbClr val="C00000"/>
              </a:solidFill>
            </a:endParaRPr>
          </a:p>
          <a:p>
            <a:pPr marL="457200" lvl="0" indent="-457200" algn="r" rtl="1" fontAlgn="base">
              <a:buFont typeface="Wingdings" panose="05000000000000000000" pitchFamily="2" charset="2"/>
              <a:buChar char="ü"/>
            </a:pPr>
            <a:r>
              <a:rPr lang="ar-SA" sz="2200" b="1" dirty="0">
                <a:solidFill>
                  <a:srgbClr val="C00000"/>
                </a:solidFill>
              </a:rPr>
              <a:t>استعن بخبراء سوشيال ميديا لإدارة محتوى حساباتك</a:t>
            </a:r>
            <a:endParaRPr lang="en-US" sz="2200" dirty="0">
              <a:solidFill>
                <a:srgbClr val="C00000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2400" dirty="0">
              <a:solidFill>
                <a:srgbClr val="C00000"/>
              </a:solidFill>
            </a:endParaRPr>
          </a:p>
        </p:txBody>
      </p:sp>
      <p:pic>
        <p:nvPicPr>
          <p:cNvPr id="8" name="Google Shape;155;p31">
            <a:extLst>
              <a:ext uri="{FF2B5EF4-FFF2-40B4-BE49-F238E27FC236}">
                <a16:creationId xmlns:a16="http://schemas.microsoft.com/office/drawing/2014/main" id="{9DA83664-610F-45F5-87EF-743EC3B5E7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519" t="35843"/>
          <a:stretch/>
        </p:blipFill>
        <p:spPr>
          <a:xfrm>
            <a:off x="0" y="0"/>
            <a:ext cx="4435027" cy="3436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2A2EE9EC-6ECA-427D-8475-8AEE69251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2441635" cy="572700"/>
          </a:xfrm>
        </p:spPr>
        <p:txBody>
          <a:bodyPr/>
          <a:lstStyle/>
          <a:p>
            <a:r>
              <a:rPr lang="ar-SA" b="1" dirty="0">
                <a:solidFill>
                  <a:schemeClr val="bg1"/>
                </a:solidFill>
              </a:rPr>
              <a:t>نصائح للنشر الفعال</a:t>
            </a:r>
          </a:p>
        </p:txBody>
      </p:sp>
      <p:pic>
        <p:nvPicPr>
          <p:cNvPr id="2050" name="Picture 2" descr="10 مهارات ضرورية لإدارة شبكات التواصل الاجتماعي">
            <a:extLst>
              <a:ext uri="{FF2B5EF4-FFF2-40B4-BE49-F238E27FC236}">
                <a16:creationId xmlns:a16="http://schemas.microsoft.com/office/drawing/2014/main" id="{36357C71-7742-4276-8C80-046D20D5A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" y="3184830"/>
            <a:ext cx="2441635" cy="16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8FB0BD3-EF51-4CE2-B9A6-67B0CD41FC53}"/>
              </a:ext>
            </a:extLst>
          </p:cNvPr>
          <p:cNvSpPr txBox="1"/>
          <p:nvPr/>
        </p:nvSpPr>
        <p:spPr>
          <a:xfrm>
            <a:off x="3017520" y="3082180"/>
            <a:ext cx="60198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4"/>
              </a:rPr>
              <a:t>https://www.aljazeera.net/midan/intellect/sociology/2020/6/25/%D8%A7%D9%84%D8%B4%D9%87%D8%B1%D8%A9-%D8%A7%D9%84%D9%81%D8%A7%D8%B1%D8%BA%D8%A9-%D9%83%D9%8A%D9%81-%D8%AA%D8%B3%D8%A7%D9%87%D9%85-%D9%85%D9%88%D8%A7%D9%82%D8%B9</a:t>
            </a:r>
            <a:endParaRPr lang="en-US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36F8B10-A7ED-4DFF-892E-7989770CF71F}"/>
              </a:ext>
            </a:extLst>
          </p:cNvPr>
          <p:cNvSpPr/>
          <p:nvPr/>
        </p:nvSpPr>
        <p:spPr>
          <a:xfrm>
            <a:off x="3044952" y="4510835"/>
            <a:ext cx="5330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https://soundcloud.com/midan_voice/qzyyqrv0hkzx</a:t>
            </a:r>
            <a:r>
              <a:rPr lang="ar-SA" sz="1600" b="1" dirty="0">
                <a:solidFill>
                  <a:srgbClr val="6666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الشهرة</a:t>
            </a:r>
            <a:r>
              <a:rPr lang="ar-SA" sz="1600" b="1" dirty="0">
                <a:solidFill>
                  <a:srgbClr val="6666FF"/>
                </a:solidFill>
              </a:rPr>
              <a:t> الفارغة </a:t>
            </a:r>
            <a:endParaRPr lang="ar-SA" b="1" dirty="0">
              <a:solidFill>
                <a:srgbClr val="66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0A19E94-3E10-486B-90FB-D4B212FD3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00" t="30706" r="31334" b="13038"/>
          <a:stretch/>
        </p:blipFill>
        <p:spPr>
          <a:xfrm>
            <a:off x="2171443" y="513587"/>
            <a:ext cx="6566051" cy="4405130"/>
          </a:xfrm>
          <a:prstGeom prst="rect">
            <a:avLst/>
          </a:prstGeom>
          <a:effectLst>
            <a:glow rad="406400">
              <a:schemeClr val="accent1">
                <a:alpha val="53000"/>
              </a:schemeClr>
            </a:glow>
          </a:effectLst>
        </p:spPr>
      </p:pic>
      <p:pic>
        <p:nvPicPr>
          <p:cNvPr id="155" name="Google Shape;155;p31"/>
          <p:cNvPicPr preferRelativeResize="0"/>
          <p:nvPr/>
        </p:nvPicPr>
        <p:blipFill rotWithShape="1">
          <a:blip r:embed="rId4">
            <a:alphaModFix/>
          </a:blip>
          <a:srcRect l="15519" t="35843"/>
          <a:stretch/>
        </p:blipFill>
        <p:spPr>
          <a:xfrm>
            <a:off x="0" y="0"/>
            <a:ext cx="4435027" cy="343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6B122C-E606-8D4F-954D-A7F7EB3836A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>
            <a:off x="7319235" y="4035933"/>
            <a:ext cx="1824765" cy="11404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2D6C800-1E6D-4FF8-9B45-49C582A5012D}"/>
              </a:ext>
            </a:extLst>
          </p:cNvPr>
          <p:cNvSpPr/>
          <p:nvPr/>
        </p:nvSpPr>
        <p:spPr>
          <a:xfrm>
            <a:off x="91699" y="528102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</a:rPr>
              <a:t>صناعة المحتوى المناسب للقناة</a:t>
            </a:r>
          </a:p>
          <a:p>
            <a:pPr algn="r" rtl="1"/>
            <a:r>
              <a:rPr lang="ar-SA" b="1" dirty="0">
                <a:solidFill>
                  <a:schemeClr val="bg1"/>
                </a:solidFill>
              </a:rPr>
              <a:t>المحور الخامس</a:t>
            </a:r>
          </a:p>
        </p:txBody>
      </p:sp>
    </p:spTree>
    <p:extLst>
      <p:ext uri="{BB962C8B-B14F-4D97-AF65-F5344CB8AC3E}">
        <p14:creationId xmlns:p14="http://schemas.microsoft.com/office/powerpoint/2010/main" val="83622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4DE1E613-2F1D-4016-8629-E72F74E0B1DA}"/>
              </a:ext>
            </a:extLst>
          </p:cNvPr>
          <p:cNvSpPr txBox="1"/>
          <p:nvPr/>
        </p:nvSpPr>
        <p:spPr>
          <a:xfrm>
            <a:off x="1125341" y="2057051"/>
            <a:ext cx="1848433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fontAlgn="base"/>
            <a:r>
              <a:rPr lang="ar-SA" b="1" dirty="0"/>
              <a:t>أنواع المؤثرين</a:t>
            </a:r>
            <a:endParaRPr lang="en-US" dirty="0"/>
          </a:p>
          <a:p>
            <a:pPr fontAlgn="base"/>
            <a:r>
              <a:rPr lang="en-US" dirty="0"/>
              <a:t> </a:t>
            </a:r>
          </a:p>
          <a:p>
            <a:pPr lvl="0" rtl="1" fontAlgn="base"/>
            <a:r>
              <a:rPr lang="ar-SA" b="1" dirty="0">
                <a:solidFill>
                  <a:srgbClr val="C00000"/>
                </a:solidFill>
              </a:rPr>
              <a:t>مشاهير</a:t>
            </a:r>
            <a:endParaRPr lang="en-US" b="1" dirty="0">
              <a:solidFill>
                <a:srgbClr val="C00000"/>
              </a:solidFill>
            </a:endParaRPr>
          </a:p>
          <a:p>
            <a:pPr lvl="0" rtl="1" fontAlgn="base"/>
            <a:r>
              <a:rPr lang="ar-SA" dirty="0"/>
              <a:t>خبراء الصناعة وقادة الفكر</a:t>
            </a:r>
            <a:endParaRPr lang="en-US" dirty="0"/>
          </a:p>
          <a:p>
            <a:pPr lvl="0" rtl="1" fontAlgn="base"/>
            <a:r>
              <a:rPr lang="ar-SA" dirty="0"/>
              <a:t>المدونون ومنشئو المحتوى</a:t>
            </a:r>
            <a:endParaRPr lang="en-US" dirty="0"/>
          </a:p>
          <a:p>
            <a:pPr lvl="0" rtl="1" fontAlgn="base"/>
            <a:r>
              <a:rPr lang="ar-SA" dirty="0"/>
              <a:t>المؤثرون الصغار</a:t>
            </a:r>
            <a:endParaRPr lang="en-US" dirty="0"/>
          </a:p>
          <a:p>
            <a:pPr fontAlgn="base"/>
            <a:r>
              <a:rPr lang="ar-SA" b="1" dirty="0">
                <a:solidFill>
                  <a:srgbClr val="C00000"/>
                </a:solidFill>
              </a:rPr>
              <a:t>خبراء الصناعة وقادة الفكر</a:t>
            </a:r>
            <a:endParaRPr lang="en-US" b="1" dirty="0">
              <a:solidFill>
                <a:srgbClr val="C00000"/>
              </a:solidFill>
            </a:endParaRPr>
          </a:p>
          <a:p>
            <a:pPr fontAlgn="base"/>
            <a:r>
              <a:rPr lang="ar-SA" b="1" dirty="0"/>
              <a:t>هؤلاء الخبراء تشمل</a:t>
            </a:r>
            <a:r>
              <a:rPr lang="en-US" b="1" dirty="0"/>
              <a:t>:</a:t>
            </a:r>
            <a:endParaRPr lang="en-US" dirty="0"/>
          </a:p>
          <a:p>
            <a:pPr lvl="0" rtl="1" fontAlgn="base"/>
            <a:r>
              <a:rPr lang="ar-SA" dirty="0"/>
              <a:t>الصحفيين</a:t>
            </a:r>
            <a:endParaRPr lang="en-US" dirty="0"/>
          </a:p>
          <a:p>
            <a:pPr lvl="0" rtl="1" fontAlgn="base"/>
            <a:r>
              <a:rPr lang="ar-SA" dirty="0"/>
              <a:t>أكاديميون</a:t>
            </a:r>
            <a:endParaRPr lang="en-US" dirty="0"/>
          </a:p>
          <a:p>
            <a:pPr lvl="0" rtl="1" fontAlgn="base"/>
            <a:r>
              <a:rPr lang="ar-SA" dirty="0"/>
              <a:t>خبراء الصناعة</a:t>
            </a:r>
            <a:endParaRPr lang="en-US" dirty="0"/>
          </a:p>
          <a:p>
            <a:pPr lvl="0" rtl="1" fontAlgn="base"/>
            <a:r>
              <a:rPr lang="ar-SA" dirty="0"/>
              <a:t>المستشارين المحترفين</a:t>
            </a:r>
            <a:endParaRPr lang="en-US" dirty="0"/>
          </a:p>
          <a:p>
            <a:endParaRPr lang="ar-SA" dirty="0"/>
          </a:p>
        </p:txBody>
      </p:sp>
      <p:pic>
        <p:nvPicPr>
          <p:cNvPr id="155" name="Google Shape;155;p31"/>
          <p:cNvPicPr preferRelativeResize="0"/>
          <p:nvPr/>
        </p:nvPicPr>
        <p:blipFill rotWithShape="1">
          <a:blip r:embed="rId3">
            <a:alphaModFix/>
          </a:blip>
          <a:srcRect l="15519" t="35843"/>
          <a:stretch/>
        </p:blipFill>
        <p:spPr>
          <a:xfrm>
            <a:off x="0" y="0"/>
            <a:ext cx="4435027" cy="343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6B122C-E606-8D4F-954D-A7F7EB3836A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319235" y="4035933"/>
            <a:ext cx="1824765" cy="11404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2D6C800-1E6D-4FF8-9B45-49C582A5012D}"/>
              </a:ext>
            </a:extLst>
          </p:cNvPr>
          <p:cNvSpPr/>
          <p:nvPr/>
        </p:nvSpPr>
        <p:spPr>
          <a:xfrm>
            <a:off x="-75679" y="400551"/>
            <a:ext cx="2779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1600" b="1" dirty="0">
                <a:solidFill>
                  <a:schemeClr val="bg1"/>
                </a:solidFill>
              </a:rPr>
              <a:t>ثم كيف يدير المتدرب منصات </a:t>
            </a:r>
          </a:p>
          <a:p>
            <a:pPr algn="r" rtl="1"/>
            <a:r>
              <a:rPr lang="ar-SA" sz="1600" b="1" dirty="0">
                <a:solidFill>
                  <a:schemeClr val="bg1"/>
                </a:solidFill>
              </a:rPr>
              <a:t>التواصل الاجتماعي ليؤثر في الجمهور؟</a:t>
            </a:r>
          </a:p>
          <a:p>
            <a:pPr algn="r" rtl="1"/>
            <a:r>
              <a:rPr lang="ar-SA" sz="1600" b="1" dirty="0">
                <a:solidFill>
                  <a:schemeClr val="bg1"/>
                </a:solidFill>
              </a:rPr>
              <a:t>المحور السادس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CAF35C-FCB7-456B-A280-AEFC15AA174E}"/>
              </a:ext>
            </a:extLst>
          </p:cNvPr>
          <p:cNvSpPr/>
          <p:nvPr/>
        </p:nvSpPr>
        <p:spPr>
          <a:xfrm>
            <a:off x="3772443" y="3607050"/>
            <a:ext cx="2206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latin typeface="Diwan Muna W00 Regular"/>
              </a:rPr>
              <a:t>«تحدي الماء المثلج »، </a:t>
            </a:r>
            <a:r>
              <a:rPr lang="ar-SA" b="1" dirty="0" err="1">
                <a:solidFill>
                  <a:srgbClr val="C00000"/>
                </a:solidFill>
                <a:latin typeface="Diwan Muna W00 Regular"/>
              </a:rPr>
              <a:t>و«السيلفي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7B54B4E-EB84-4C0C-AEA8-FC39B702D8AE}"/>
              </a:ext>
            </a:extLst>
          </p:cNvPr>
          <p:cNvSpPr/>
          <p:nvPr/>
        </p:nvSpPr>
        <p:spPr>
          <a:xfrm>
            <a:off x="4332692" y="2732014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262626"/>
                </a:solidFill>
                <a:latin typeface="Diwan Muna W00 Regular"/>
              </a:rPr>
              <a:t>«تحدي كيكي» </a:t>
            </a:r>
            <a:endParaRPr lang="ar-S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EC3AFB6-BECC-4C67-B34A-4C68A6158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r="28258"/>
          <a:stretch/>
        </p:blipFill>
        <p:spPr bwMode="auto">
          <a:xfrm>
            <a:off x="6518919" y="2034157"/>
            <a:ext cx="2042160" cy="214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B13E648-FA22-40A2-8263-1971B8313221}"/>
              </a:ext>
            </a:extLst>
          </p:cNvPr>
          <p:cNvSpPr txBox="1">
            <a:spLocks/>
          </p:cNvSpPr>
          <p:nvPr/>
        </p:nvSpPr>
        <p:spPr>
          <a:xfrm>
            <a:off x="3973152" y="3126667"/>
            <a:ext cx="1912962" cy="37084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solidFill>
                  <a:schemeClr val="tx1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صناعة المؤثرين</a:t>
            </a:r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3CFBF260-ACC0-440C-B378-8A846F540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53026"/>
              </p:ext>
            </p:extLst>
          </p:nvPr>
        </p:nvGraphicFramePr>
        <p:xfrm>
          <a:off x="2848096" y="2045703"/>
          <a:ext cx="3670823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70823">
                  <a:extLst>
                    <a:ext uri="{9D8B030D-6E8A-4147-A177-3AD203B41FA5}">
                      <a16:colId xmlns:a16="http://schemas.microsoft.com/office/drawing/2014/main" val="1478884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خطورة القدوات الفارغة وغياب القدوات الحقيقية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761771"/>
                  </a:ext>
                </a:extLst>
              </a:tr>
            </a:tbl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A1956115-383F-4F71-8849-4A3FA4A2FAF9}"/>
              </a:ext>
            </a:extLst>
          </p:cNvPr>
          <p:cNvSpPr txBox="1">
            <a:spLocks/>
          </p:cNvSpPr>
          <p:nvPr/>
        </p:nvSpPr>
        <p:spPr>
          <a:xfrm>
            <a:off x="5685771" y="324351"/>
            <a:ext cx="2857687" cy="1587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0000CC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إدارة خبراء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0000CC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إدارة دعاية وإعلان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0000CC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إدارة عشوائية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0000CC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إدارة </a:t>
            </a:r>
            <a:r>
              <a:rPr lang="ar-SA" sz="2000" dirty="0" err="1">
                <a:solidFill>
                  <a:srgbClr val="0000CC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مهدفة</a:t>
            </a:r>
            <a:r>
              <a:rPr lang="ar-SA" sz="2000" dirty="0">
                <a:solidFill>
                  <a:srgbClr val="0000CC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0000CC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إدارة بالحب </a:t>
            </a:r>
          </a:p>
        </p:txBody>
      </p:sp>
    </p:spTree>
    <p:extLst>
      <p:ext uri="{BB962C8B-B14F-4D97-AF65-F5344CB8AC3E}">
        <p14:creationId xmlns:p14="http://schemas.microsoft.com/office/powerpoint/2010/main" val="4262079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E7DE786B-967D-4A2F-AE4E-88319D8C9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6700"/>
              </p:ext>
            </p:extLst>
          </p:nvPr>
        </p:nvGraphicFramePr>
        <p:xfrm>
          <a:off x="1952428" y="848025"/>
          <a:ext cx="6525676" cy="4084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5044">
                  <a:extLst>
                    <a:ext uri="{9D8B030D-6E8A-4147-A177-3AD203B41FA5}">
                      <a16:colId xmlns:a16="http://schemas.microsoft.com/office/drawing/2014/main" val="3212207327"/>
                    </a:ext>
                  </a:extLst>
                </a:gridCol>
                <a:gridCol w="3480632">
                  <a:extLst>
                    <a:ext uri="{9D8B030D-6E8A-4147-A177-3AD203B41FA5}">
                      <a16:colId xmlns:a16="http://schemas.microsoft.com/office/drawing/2014/main" val="3291298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00CC"/>
                          </a:solidFill>
                        </a:rPr>
                        <a:t>المشكلة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0000CC"/>
                          </a:solidFill>
                        </a:rPr>
                        <a:t>الحل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07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الإيقاف السياسي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البعد عن الكلام في السياسة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24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الهجوم من العلماء وأهل التدين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وعدم الخوض في الدين – وإياك والعنصرية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10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الاتهامات بالتربح والتكسب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نعم </a:t>
                      </a:r>
                      <a:r>
                        <a:rPr lang="ar-SA" sz="1800" dirty="0">
                          <a:latin typeface="gess"/>
                        </a:rPr>
                        <a:t>مورد رزق بالنسبة للكثير</a:t>
                      </a:r>
                      <a:endParaRPr lang="ar-SA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أنت تافه !!!!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الابتعاد عن توافه المواضيع والنصوص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325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 </a:t>
                      </a:r>
                      <a:r>
                        <a:rPr lang="ar-S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يميل المشهور للشعور بالنرجسية – وبدء </a:t>
                      </a:r>
                      <a:r>
                        <a:rPr lang="ar-SA" sz="1800" b="1" dirty="0"/>
                        <a:t>التعرض للحياة الشخصية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ضبط المنشورات والبعد عن الحياة الشخصية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4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انصراف الجمهور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عدم تقديم الجديد والمفيد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105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البغض العام المجتمعي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قلة الفوائد المنشورة للأسرة والفرد والمجتمع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948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التصنع </a:t>
                      </a:r>
                      <a:r>
                        <a:rPr lang="ar-SA" sz="1800" b="1" dirty="0" err="1"/>
                        <a:t>والتنطع</a:t>
                      </a:r>
                      <a:r>
                        <a:rPr lang="ar-SA" sz="18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/>
                        <a:t>العفوية والتلقائية والجدية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29812"/>
                  </a:ext>
                </a:extLst>
              </a:tr>
            </a:tbl>
          </a:graphicData>
        </a:graphic>
      </p:graphicFrame>
      <p:pic>
        <p:nvPicPr>
          <p:cNvPr id="155" name="Google Shape;155;p31"/>
          <p:cNvPicPr preferRelativeResize="0"/>
          <p:nvPr/>
        </p:nvPicPr>
        <p:blipFill rotWithShape="1">
          <a:blip r:embed="rId3">
            <a:alphaModFix/>
          </a:blip>
          <a:srcRect l="15519" t="35843"/>
          <a:stretch/>
        </p:blipFill>
        <p:spPr>
          <a:xfrm>
            <a:off x="0" y="0"/>
            <a:ext cx="4435027" cy="343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6B122C-E606-8D4F-954D-A7F7EB3836A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319235" y="4035933"/>
            <a:ext cx="1824765" cy="11404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2D6C800-1E6D-4FF8-9B45-49C582A5012D}"/>
              </a:ext>
            </a:extLst>
          </p:cNvPr>
          <p:cNvSpPr/>
          <p:nvPr/>
        </p:nvSpPr>
        <p:spPr>
          <a:xfrm>
            <a:off x="0" y="480395"/>
            <a:ext cx="2555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</a:rPr>
              <a:t>المحور السابع</a:t>
            </a:r>
          </a:p>
          <a:p>
            <a:pPr algn="r" rtl="1"/>
            <a:r>
              <a:rPr lang="ar-SA" b="1" dirty="0">
                <a:solidFill>
                  <a:schemeClr val="bg1"/>
                </a:solidFill>
              </a:rPr>
              <a:t> طرق حل مشكلات المشاهير والمؤثرين .</a:t>
            </a:r>
          </a:p>
        </p:txBody>
      </p:sp>
    </p:spTree>
    <p:extLst>
      <p:ext uri="{BB962C8B-B14F-4D97-AF65-F5344CB8AC3E}">
        <p14:creationId xmlns:p14="http://schemas.microsoft.com/office/powerpoint/2010/main" val="3444974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1"/>
          <p:cNvPicPr preferRelativeResize="0"/>
          <p:nvPr/>
        </p:nvPicPr>
        <p:blipFill rotWithShape="1">
          <a:blip r:embed="rId3">
            <a:alphaModFix/>
          </a:blip>
          <a:srcRect l="15519" t="35843"/>
          <a:stretch/>
        </p:blipFill>
        <p:spPr>
          <a:xfrm>
            <a:off x="0" y="0"/>
            <a:ext cx="4435027" cy="343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6B122C-E606-8D4F-954D-A7F7EB3836A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319235" y="4035933"/>
            <a:ext cx="1824765" cy="11404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2D6C800-1E6D-4FF8-9B45-49C582A5012D}"/>
              </a:ext>
            </a:extLst>
          </p:cNvPr>
          <p:cNvSpPr/>
          <p:nvPr/>
        </p:nvSpPr>
        <p:spPr>
          <a:xfrm>
            <a:off x="55623" y="528102"/>
            <a:ext cx="2586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chemeClr val="bg1"/>
                </a:solidFill>
              </a:rPr>
              <a:t>الختام والتوصيات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2C875CA-8B22-4753-ACEC-AF4B58C8D49E}"/>
              </a:ext>
            </a:extLst>
          </p:cNvPr>
          <p:cNvSpPr txBox="1">
            <a:spLocks/>
          </p:cNvSpPr>
          <p:nvPr/>
        </p:nvSpPr>
        <p:spPr>
          <a:xfrm>
            <a:off x="3639311" y="2745090"/>
            <a:ext cx="3615421" cy="96865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000" dirty="0">
                <a:solidFill>
                  <a:schemeClr val="tx1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سعدت بصحبتكم هذه الليلة</a:t>
            </a:r>
          </a:p>
          <a:p>
            <a:pPr algn="ctr"/>
            <a:r>
              <a:rPr lang="ar-SA" sz="2000" dirty="0">
                <a:solidFill>
                  <a:srgbClr val="C00000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شكرا لكم....</a:t>
            </a:r>
          </a:p>
          <a:p>
            <a:pPr algn="ctr"/>
            <a:r>
              <a:rPr lang="ar-SA" sz="2000" dirty="0">
                <a:solidFill>
                  <a:schemeClr val="tx1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د. سعد جبر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2E28758-6919-4CAF-AB52-9821162B466B}"/>
              </a:ext>
            </a:extLst>
          </p:cNvPr>
          <p:cNvSpPr txBox="1">
            <a:spLocks/>
          </p:cNvSpPr>
          <p:nvPr/>
        </p:nvSpPr>
        <p:spPr>
          <a:xfrm>
            <a:off x="3255757" y="1529106"/>
            <a:ext cx="4373880" cy="11869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200" dirty="0">
                <a:solidFill>
                  <a:srgbClr val="0000CC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نقاش مفتوح لجمع </a:t>
            </a:r>
            <a:r>
              <a:rPr lang="ar-SA" sz="3200" dirty="0">
                <a:solidFill>
                  <a:srgbClr val="C00000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التوصيات</a:t>
            </a:r>
            <a:r>
              <a:rPr lang="ar-SA" sz="3200" dirty="0">
                <a:solidFill>
                  <a:srgbClr val="0000CC"/>
                </a:solidFill>
                <a:latin typeface="GE SS Unique Bold" panose="020A0503020102020204" pitchFamily="18" charset="-78"/>
                <a:ea typeface="GE SS Unique Bold" panose="020A0503020102020204" pitchFamily="18" charset="-78"/>
                <a:cs typeface="GE SS Unique Bold" panose="020A0503020102020204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923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2"/>
          <p:cNvPicPr preferRelativeResize="0"/>
          <p:nvPr/>
        </p:nvPicPr>
        <p:blipFill rotWithShape="1">
          <a:blip r:embed="rId3">
            <a:alphaModFix/>
          </a:blip>
          <a:srcRect r="78086" b="25656"/>
          <a:stretch/>
        </p:blipFill>
        <p:spPr>
          <a:xfrm>
            <a:off x="0" y="0"/>
            <a:ext cx="2003832" cy="382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2"/>
          <p:cNvPicPr preferRelativeResize="0"/>
          <p:nvPr/>
        </p:nvPicPr>
        <p:blipFill rotWithShape="1">
          <a:blip r:embed="rId3">
            <a:alphaModFix/>
          </a:blip>
          <a:srcRect l="78086" b="22658"/>
          <a:stretch/>
        </p:blipFill>
        <p:spPr>
          <a:xfrm>
            <a:off x="7140168" y="24"/>
            <a:ext cx="2003832" cy="397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2"/>
          <p:cNvSpPr/>
          <p:nvPr/>
        </p:nvSpPr>
        <p:spPr>
          <a:xfrm>
            <a:off x="6127250" y="1652397"/>
            <a:ext cx="846900" cy="116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2"/>
          <p:cNvSpPr/>
          <p:nvPr/>
        </p:nvSpPr>
        <p:spPr>
          <a:xfrm>
            <a:off x="2139475" y="2534115"/>
            <a:ext cx="931800" cy="31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771515-AF42-8E48-BA29-D49C24AB528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319235" y="4035933"/>
            <a:ext cx="1824765" cy="11404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6348CDD-7E97-42E6-8BAF-B8EC7521B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" y="0"/>
            <a:ext cx="914214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622" y="0"/>
            <a:ext cx="2491376" cy="10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 rotWithShape="1">
          <a:blip r:embed="rId4">
            <a:alphaModFix/>
          </a:blip>
          <a:srcRect l="15519" t="35843"/>
          <a:stretch/>
        </p:blipFill>
        <p:spPr>
          <a:xfrm>
            <a:off x="0" y="0"/>
            <a:ext cx="3133549" cy="24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/>
          <p:nvPr/>
        </p:nvSpPr>
        <p:spPr>
          <a:xfrm>
            <a:off x="4610125" y="1098800"/>
            <a:ext cx="42795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7"/>
          <p:cNvSpPr/>
          <p:nvPr/>
        </p:nvSpPr>
        <p:spPr>
          <a:xfrm>
            <a:off x="2599175" y="4166625"/>
            <a:ext cx="2847600" cy="64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457FD3-84CD-4144-A569-ED12816353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>
            <a:off x="7319235" y="4035933"/>
            <a:ext cx="1824765" cy="11404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DFD9BE4-E634-477B-ABD1-B08BC3645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" y="0"/>
            <a:ext cx="914214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622" y="0"/>
            <a:ext cx="2491376" cy="10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 rotWithShape="1">
          <a:blip r:embed="rId4">
            <a:alphaModFix/>
          </a:blip>
          <a:srcRect l="15519" t="35843"/>
          <a:stretch/>
        </p:blipFill>
        <p:spPr>
          <a:xfrm>
            <a:off x="0" y="0"/>
            <a:ext cx="3133549" cy="24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/>
          <p:nvPr/>
        </p:nvSpPr>
        <p:spPr>
          <a:xfrm>
            <a:off x="4610125" y="1098800"/>
            <a:ext cx="42795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7"/>
          <p:cNvSpPr/>
          <p:nvPr/>
        </p:nvSpPr>
        <p:spPr>
          <a:xfrm>
            <a:off x="2599175" y="4166625"/>
            <a:ext cx="2847600" cy="64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457FD3-84CD-4144-A569-ED12816353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>
            <a:off x="7319235" y="4035933"/>
            <a:ext cx="1824765" cy="11404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E642C5F-4CD9-4D1E-9A63-E3F30616AB05}"/>
              </a:ext>
            </a:extLst>
          </p:cNvPr>
          <p:cNvSpPr txBox="1"/>
          <p:nvPr/>
        </p:nvSpPr>
        <p:spPr>
          <a:xfrm>
            <a:off x="2931973" y="2017518"/>
            <a:ext cx="30784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solidFill>
                  <a:srgbClr val="6666FF"/>
                </a:solidFill>
                <a:latin typeface="AXtMazen" panose="00000400000000000000" pitchFamily="2" charset="2"/>
              </a:rPr>
              <a:t>مقدمات</a:t>
            </a:r>
          </a:p>
        </p:txBody>
      </p:sp>
    </p:spTree>
    <p:extLst>
      <p:ext uri="{BB962C8B-B14F-4D97-AF65-F5344CB8AC3E}">
        <p14:creationId xmlns:p14="http://schemas.microsoft.com/office/powerpoint/2010/main" val="260832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8"/>
          <p:cNvPicPr preferRelativeResize="0"/>
          <p:nvPr/>
        </p:nvPicPr>
        <p:blipFill rotWithShape="1">
          <a:blip r:embed="rId3">
            <a:alphaModFix/>
          </a:blip>
          <a:srcRect l="20496" t="35843"/>
          <a:stretch/>
        </p:blipFill>
        <p:spPr>
          <a:xfrm flipH="1">
            <a:off x="4970100" y="0"/>
            <a:ext cx="4173900" cy="362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7A97DA-63D1-B24B-B054-A51EE0A77D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319235" y="4035932"/>
            <a:ext cx="1824765" cy="1204341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58C552C-5003-48BD-B8BB-A37F6D13BF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09"/>
          <a:stretch/>
        </p:blipFill>
        <p:spPr>
          <a:xfrm>
            <a:off x="7593880" y="198310"/>
            <a:ext cx="1142715" cy="956322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642CDF26-153C-4398-AE9B-14A3E19069E8}"/>
              </a:ext>
            </a:extLst>
          </p:cNvPr>
          <p:cNvSpPr/>
          <p:nvPr/>
        </p:nvSpPr>
        <p:spPr>
          <a:xfrm>
            <a:off x="3214536" y="315293"/>
            <a:ext cx="2623780" cy="11369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2400" b="1" dirty="0">
                <a:solidFill>
                  <a:srgbClr val="C00000"/>
                </a:solidFill>
              </a:rPr>
              <a:t>بسم الله </a:t>
            </a:r>
          </a:p>
          <a:p>
            <a:pPr lvl="0" algn="ctr"/>
            <a:r>
              <a:rPr lang="ar-SA" sz="2400" b="1" dirty="0"/>
              <a:t> من أين نبدأ  ؟</a:t>
            </a:r>
            <a:endParaRPr lang="en-US" sz="2400" dirty="0"/>
          </a:p>
        </p:txBody>
      </p:sp>
      <p:sp>
        <p:nvSpPr>
          <p:cNvPr id="7" name="Rounded Rectangle 35">
            <a:extLst>
              <a:ext uri="{FF2B5EF4-FFF2-40B4-BE49-F238E27FC236}">
                <a16:creationId xmlns:a16="http://schemas.microsoft.com/office/drawing/2014/main" id="{ABCB51AE-9F6C-43F5-B530-3E5B32F9E4F4}"/>
              </a:ext>
            </a:extLst>
          </p:cNvPr>
          <p:cNvSpPr/>
          <p:nvPr/>
        </p:nvSpPr>
        <p:spPr>
          <a:xfrm>
            <a:off x="5929466" y="4300346"/>
            <a:ext cx="1560994" cy="675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b="1" dirty="0"/>
              <a:t>العالم سئم من المؤثرين التافهين !!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ounded Rectangle 36">
            <a:extLst>
              <a:ext uri="{FF2B5EF4-FFF2-40B4-BE49-F238E27FC236}">
                <a16:creationId xmlns:a16="http://schemas.microsoft.com/office/drawing/2014/main" id="{46738D51-1977-455F-811E-AF8E80DF1262}"/>
              </a:ext>
            </a:extLst>
          </p:cNvPr>
          <p:cNvSpPr/>
          <p:nvPr/>
        </p:nvSpPr>
        <p:spPr>
          <a:xfrm>
            <a:off x="1706881" y="1964091"/>
            <a:ext cx="2623780" cy="10455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2400" b="1" dirty="0"/>
              <a:t>طغيان </a:t>
            </a:r>
          </a:p>
          <a:p>
            <a:pPr lvl="0" algn="ctr"/>
            <a:r>
              <a:rPr lang="ar-SA" sz="2400" b="1" dirty="0"/>
              <a:t>الإعلام الجديد </a:t>
            </a:r>
          </a:p>
        </p:txBody>
      </p:sp>
      <p:sp>
        <p:nvSpPr>
          <p:cNvPr id="9" name="Rounded Rectangle 39">
            <a:extLst>
              <a:ext uri="{FF2B5EF4-FFF2-40B4-BE49-F238E27FC236}">
                <a16:creationId xmlns:a16="http://schemas.microsoft.com/office/drawing/2014/main" id="{DAF89289-4995-4161-9E70-3380AE7DED6C}"/>
              </a:ext>
            </a:extLst>
          </p:cNvPr>
          <p:cNvSpPr/>
          <p:nvPr/>
        </p:nvSpPr>
        <p:spPr>
          <a:xfrm>
            <a:off x="590756" y="3552659"/>
            <a:ext cx="2623780" cy="10455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2400" b="1" dirty="0"/>
              <a:t>الفرق بين </a:t>
            </a:r>
          </a:p>
          <a:p>
            <a:pPr lvl="0" algn="ctr"/>
            <a:r>
              <a:rPr lang="ar-SA" sz="2400" b="1" dirty="0"/>
              <a:t>الشهرة والتأثير </a:t>
            </a:r>
            <a:endParaRPr lang="en-US" sz="2400" dirty="0"/>
          </a:p>
          <a:p>
            <a:pPr algn="ctr"/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ECBEA7B-4BDD-4D6B-9C96-B0F992B5B72B}"/>
              </a:ext>
            </a:extLst>
          </p:cNvPr>
          <p:cNvSpPr/>
          <p:nvPr/>
        </p:nvSpPr>
        <p:spPr>
          <a:xfrm>
            <a:off x="7851689" y="1196787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800" b="1" cap="all" dirty="0">
                <a:solidFill>
                  <a:schemeClr val="bg1"/>
                </a:solidFill>
                <a:latin typeface="Hacen Saudi Arabia" panose="02000000000000000000" pitchFamily="2" charset="-78"/>
                <a:cs typeface="Hacen Saudi Arabia" panose="02000000000000000000" pitchFamily="2" charset="-78"/>
              </a:rPr>
              <a:t>مقدمة</a:t>
            </a:r>
            <a:endParaRPr lang="en-US" sz="1800" b="1" cap="all" dirty="0">
              <a:solidFill>
                <a:schemeClr val="bg1"/>
              </a:solidFill>
              <a:latin typeface="Hacen Saudi Arabia" panose="02000000000000000000" pitchFamily="2" charset="-78"/>
              <a:cs typeface="Hacen Saudi Arabi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54" y="-2242009"/>
            <a:ext cx="66892" cy="3428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763750" y="957264"/>
            <a:ext cx="2980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rtl="1">
              <a:buClrTx/>
            </a:pPr>
            <a:endParaRPr lang="ar-SA" sz="36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469" y="1268887"/>
            <a:ext cx="6147357" cy="3554477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380886" y="507140"/>
            <a:ext cx="287290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 rtl="1">
              <a:buClrTx/>
            </a:pPr>
            <a:r>
              <a:rPr lang="ar-SA" sz="4050" b="1" kern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في عام 2021؟</a:t>
            </a:r>
            <a:endParaRPr lang="ar-SA" sz="4050" kern="1200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1" y="4678924"/>
            <a:ext cx="614272" cy="3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علم السعودية: ألوانه ومعانيها، وسبب اختيار هذا الشكل له - سطو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8" y="597528"/>
            <a:ext cx="1321286" cy="6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35">
            <a:extLst>
              <a:ext uri="{FF2B5EF4-FFF2-40B4-BE49-F238E27FC236}">
                <a16:creationId xmlns:a16="http://schemas.microsoft.com/office/drawing/2014/main" id="{B3132E22-D5DE-4522-84FB-1EB9F6C9F405}"/>
              </a:ext>
            </a:extLst>
          </p:cNvPr>
          <p:cNvSpPr/>
          <p:nvPr/>
        </p:nvSpPr>
        <p:spPr>
          <a:xfrm>
            <a:off x="7366072" y="507140"/>
            <a:ext cx="1560994" cy="675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2800" b="1" dirty="0">
                <a:solidFill>
                  <a:srgbClr val="6666FF"/>
                </a:solidFill>
              </a:rPr>
              <a:t>احصائيات</a:t>
            </a:r>
            <a:endParaRPr lang="en-US" sz="2800" dirty="0">
              <a:ln w="0"/>
              <a:solidFill>
                <a:srgbClr val="66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79E023A-160F-4F7B-A92C-E0569A2B5605}"/>
              </a:ext>
            </a:extLst>
          </p:cNvPr>
          <p:cNvSpPr/>
          <p:nvPr/>
        </p:nvSpPr>
        <p:spPr>
          <a:xfrm>
            <a:off x="7845552" y="1196983"/>
            <a:ext cx="72381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rgbClr val="66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الأستاذ المدرب </a:t>
            </a:r>
          </a:p>
          <a:p>
            <a:pPr algn="ctr"/>
            <a:r>
              <a:rPr lang="ar-KW" b="1" dirty="0">
                <a:solidFill>
                  <a:srgbClr val="66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عبدالعزيز بن محمد القرعاوي</a:t>
            </a:r>
            <a:endParaRPr lang="ar-SA" b="1" dirty="0">
              <a:solidFill>
                <a:srgbClr val="6666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28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54" y="-2242009"/>
            <a:ext cx="66892" cy="3428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763750" y="957264"/>
            <a:ext cx="2980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rtl="1">
              <a:buClrTx/>
            </a:pPr>
            <a:endParaRPr lang="ar-SA" sz="36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300" y="499625"/>
            <a:ext cx="1991033" cy="279731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54" y="499626"/>
            <a:ext cx="2263070" cy="279663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5"/>
          <a:srcRect t="10815"/>
          <a:stretch/>
        </p:blipFill>
        <p:spPr>
          <a:xfrm>
            <a:off x="3322881" y="1382661"/>
            <a:ext cx="3125852" cy="117279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008" y="3321562"/>
            <a:ext cx="4735484" cy="924344"/>
          </a:xfrm>
          <a:prstGeom prst="rect">
            <a:avLst/>
          </a:prstGeom>
        </p:spPr>
      </p:pic>
      <p:pic>
        <p:nvPicPr>
          <p:cNvPr id="11" name="Picture 2" descr="التحول التقني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2" y="4656802"/>
            <a:ext cx="614272" cy="3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54" y="-2242009"/>
            <a:ext cx="66892" cy="3428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763750" y="957264"/>
            <a:ext cx="2980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rtl="1">
              <a:buClrTx/>
            </a:pPr>
            <a:endParaRPr lang="ar-SA" sz="36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329" y="34289"/>
            <a:ext cx="5819763" cy="5109211"/>
          </a:xfrm>
          <a:prstGeom prst="rect">
            <a:avLst/>
          </a:prstGeom>
        </p:spPr>
      </p:pic>
      <p:pic>
        <p:nvPicPr>
          <p:cNvPr id="5" name="Picture 2" descr="التحول التقن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1" y="4645741"/>
            <a:ext cx="614272" cy="3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9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54" y="-2242009"/>
            <a:ext cx="66892" cy="3428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763750" y="957264"/>
            <a:ext cx="2980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rtl="1">
              <a:buClrTx/>
            </a:pPr>
            <a:endParaRPr lang="ar-SA" sz="36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1311" t="9891" b="-1"/>
          <a:stretch/>
        </p:blipFill>
        <p:spPr>
          <a:xfrm>
            <a:off x="2959553" y="201754"/>
            <a:ext cx="3608393" cy="1157531"/>
          </a:xfrm>
          <a:prstGeom prst="rect">
            <a:avLst/>
          </a:prstGeom>
        </p:spPr>
      </p:pic>
      <p:pic>
        <p:nvPicPr>
          <p:cNvPr id="1026" name="Picture 2" descr="علم السعودية: ألوانه ومعانيها، وسبب اختيار هذا الشكل له - سطو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68" y="465928"/>
            <a:ext cx="1321286" cy="6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علم السعودية: ألوانه ومعانيها، وسبب اختيار هذا الشكل له - سطو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6" y="438974"/>
            <a:ext cx="1321286" cy="6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289" y="1877098"/>
            <a:ext cx="1507886" cy="91784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378" y="1877098"/>
            <a:ext cx="1485509" cy="87284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7467" y="1874448"/>
            <a:ext cx="1565508" cy="944703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3725" y="1852326"/>
            <a:ext cx="1695339" cy="988948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7060" y="3584088"/>
            <a:ext cx="1368028" cy="932747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3388" y="3564731"/>
            <a:ext cx="1465412" cy="952104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0382" y="3564731"/>
            <a:ext cx="1497974" cy="860538"/>
          </a:xfrm>
          <a:prstGeom prst="rect">
            <a:avLst/>
          </a:prstGeom>
        </p:spPr>
      </p:pic>
      <p:pic>
        <p:nvPicPr>
          <p:cNvPr id="20" name="Picture 2" descr="التحول التقني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1" y="4645741"/>
            <a:ext cx="614272" cy="3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F59932D7-C493-4320-8ACF-357ACC895F13}"/>
              </a:ext>
            </a:extLst>
          </p:cNvPr>
          <p:cNvSpPr/>
          <p:nvPr/>
        </p:nvSpPr>
        <p:spPr>
          <a:xfrm>
            <a:off x="2149026" y="1241257"/>
            <a:ext cx="5676714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١. مجال التأثير لدى المتدرب وكيف ينميه؟ </a:t>
            </a:r>
          </a:p>
          <a:p>
            <a:pPr algn="r" rtl="1"/>
            <a:r>
              <a:rPr lang="ar-SA" sz="2800" b="1" dirty="0"/>
              <a:t>٢. كيف تتعرف على الجمهور ؟</a:t>
            </a:r>
          </a:p>
          <a:p>
            <a:pPr algn="r" rtl="1"/>
            <a:r>
              <a:rPr lang="ar-SA" sz="2800" b="1" dirty="0"/>
              <a:t>٣. كيف تختار قناة التواصل مع جمهورك ؟</a:t>
            </a:r>
          </a:p>
          <a:p>
            <a:pPr algn="r" rtl="1"/>
            <a:r>
              <a:rPr lang="ar-SA" sz="2800" b="1" dirty="0"/>
              <a:t>٤. آلية النشر </a:t>
            </a:r>
          </a:p>
          <a:p>
            <a:pPr algn="r" rtl="1"/>
            <a:r>
              <a:rPr lang="ar-SA" sz="2800" b="1" dirty="0"/>
              <a:t>٥. صناعة المحتوى المناسب للقناة</a:t>
            </a:r>
          </a:p>
          <a:p>
            <a:pPr algn="r" rtl="1"/>
            <a:r>
              <a:rPr lang="ar-SA" sz="2800" b="1" dirty="0"/>
              <a:t>٦. ثم كيف يدير المتدرب منصات التواصل الاجتماعي ليؤثر في الجمهور؟</a:t>
            </a:r>
          </a:p>
          <a:p>
            <a:pPr algn="r" rtl="1"/>
            <a:r>
              <a:rPr lang="ar-SA" sz="2800" b="1" dirty="0"/>
              <a:t>٧. طرق حل مشكلات المشاهير والمؤثرين .</a:t>
            </a:r>
          </a:p>
        </p:txBody>
      </p:sp>
      <p:pic>
        <p:nvPicPr>
          <p:cNvPr id="143" name="Google Shape;143;p29"/>
          <p:cNvPicPr preferRelativeResize="0"/>
          <p:nvPr/>
        </p:nvPicPr>
        <p:blipFill rotWithShape="1">
          <a:blip r:embed="rId3">
            <a:alphaModFix/>
          </a:blip>
          <a:srcRect l="15519" t="35843"/>
          <a:stretch/>
        </p:blipFill>
        <p:spPr>
          <a:xfrm>
            <a:off x="0" y="0"/>
            <a:ext cx="4435027" cy="343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54110-6446-E44D-A76C-2B9668D14AF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319235" y="4035933"/>
            <a:ext cx="1824765" cy="114047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37CBBEB-64E7-467D-A406-E010655FFB56}"/>
              </a:ext>
            </a:extLst>
          </p:cNvPr>
          <p:cNvSpPr txBox="1"/>
          <p:nvPr/>
        </p:nvSpPr>
        <p:spPr>
          <a:xfrm>
            <a:off x="518160" y="388620"/>
            <a:ext cx="133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• المحاور: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558</Words>
  <Application>Microsoft Office PowerPoint</Application>
  <PresentationFormat>عرض على الشاشة (16:9)</PresentationFormat>
  <Paragraphs>121</Paragraphs>
  <Slides>20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20</vt:i4>
      </vt:variant>
    </vt:vector>
  </HeadingPairs>
  <TitlesOfParts>
    <vt:vector size="36" baseType="lpstr">
      <vt:lpstr>Tajawal</vt:lpstr>
      <vt:lpstr>Times New Roman</vt:lpstr>
      <vt:lpstr>Calibri Light</vt:lpstr>
      <vt:lpstr>Arial</vt:lpstr>
      <vt:lpstr>Diwan Muna W00 Regular</vt:lpstr>
      <vt:lpstr>Sakkal Majalla</vt:lpstr>
      <vt:lpstr>Calibri</vt:lpstr>
      <vt:lpstr>Hacen Saudi Arabia</vt:lpstr>
      <vt:lpstr>AXtMazen</vt:lpstr>
      <vt:lpstr>gess</vt:lpstr>
      <vt:lpstr>Wingdings</vt:lpstr>
      <vt:lpstr>Symbol</vt:lpstr>
      <vt:lpstr>GE SS Unique Bold</vt:lpstr>
      <vt:lpstr>Simple Light</vt:lpstr>
      <vt:lpstr>Simple Light</vt:lpstr>
      <vt:lpstr>نسق Office</vt:lpstr>
      <vt:lpstr>ويبينار التحول التقني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نصائح للنشر الفعال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ويبينار التحول التقني</dc:title>
  <cp:lastModifiedBy>Marketing</cp:lastModifiedBy>
  <cp:revision>35</cp:revision>
  <dcterms:modified xsi:type="dcterms:W3CDTF">2021-03-29T05:54:45Z</dcterms:modified>
</cp:coreProperties>
</file>